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
      <p:font typeface="Open Sans" charset="1" panose="020B0606030504020204"/>
      <p:regular r:id="rId32"/>
    </p:embeddedFont>
    <p:embeddedFont>
      <p:font typeface="Open Sans Bold" charset="1" panose="020B0806030504020204"/>
      <p:regular r:id="rId33"/>
    </p:embeddedFont>
    <p:embeddedFont>
      <p:font typeface="Open Sans Italics" charset="1" panose="020B0606030504020204"/>
      <p:regular r:id="rId34"/>
    </p:embeddedFont>
    <p:embeddedFont>
      <p:font typeface="Open Sans Bold Italics" charset="1" panose="020B0806030504020204"/>
      <p:regular r:id="rId35"/>
    </p:embeddedFont>
    <p:embeddedFont>
      <p:font typeface="Open Sans Light" charset="1" panose="020B0306030504020204"/>
      <p:regular r:id="rId36"/>
    </p:embeddedFont>
    <p:embeddedFont>
      <p:font typeface="Open Sans Light Italics" charset="1" panose="020B0306030504020204"/>
      <p:regular r:id="rId37"/>
    </p:embeddedFont>
    <p:embeddedFont>
      <p:font typeface="Open Sans Ultra-Bold" charset="1" panose="00000000000000000000"/>
      <p:regular r:id="rId38"/>
    </p:embeddedFont>
    <p:embeddedFont>
      <p:font typeface="Open Sans Ultra-Bold Italics"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71" Target="slides/slide32.xml" Type="http://schemas.openxmlformats.org/officeDocument/2006/relationships/slide"/><Relationship Id="rId72" Target="slides/slide33.xml" Type="http://schemas.openxmlformats.org/officeDocument/2006/relationships/slide"/><Relationship Id="rId73" Target="slides/slide34.xml" Type="http://schemas.openxmlformats.org/officeDocument/2006/relationships/slide"/><Relationship Id="rId74" Target="slides/slide35.xml" Type="http://schemas.openxmlformats.org/officeDocument/2006/relationships/slide"/><Relationship Id="rId75" Target="slides/slide36.xml" Type="http://schemas.openxmlformats.org/officeDocument/2006/relationships/slide"/><Relationship Id="rId76" Target="slides/slide37.xml" Type="http://schemas.openxmlformats.org/officeDocument/2006/relationships/slide"/><Relationship Id="rId77" Target="slides/slide38.xml" Type="http://schemas.openxmlformats.org/officeDocument/2006/relationships/slide"/><Relationship Id="rId78" Target="slides/slide39.xml" Type="http://schemas.openxmlformats.org/officeDocument/2006/relationships/slide"/><Relationship Id="rId79" Target="slides/slide40.xml" Type="http://schemas.openxmlformats.org/officeDocument/2006/relationships/slide"/><Relationship Id="rId8" Target="fonts/font8.fntdata" Type="http://schemas.openxmlformats.org/officeDocument/2006/relationships/font"/><Relationship Id="rId80" Target="slides/slide41.xml" Type="http://schemas.openxmlformats.org/officeDocument/2006/relationships/slide"/><Relationship Id="rId81" Target="slides/slide42.xml" Type="http://schemas.openxmlformats.org/officeDocument/2006/relationships/slide"/><Relationship Id="rId82" Target="slides/slide43.xml" Type="http://schemas.openxmlformats.org/officeDocument/2006/relationships/slide"/><Relationship Id="rId83" Target="slides/slide44.xml" Type="http://schemas.openxmlformats.org/officeDocument/2006/relationships/slide"/><Relationship Id="rId84" Target="slides/slide45.xml" Type="http://schemas.openxmlformats.org/officeDocument/2006/relationships/slide"/><Relationship Id="rId85" Target="slides/slide46.xml" Type="http://schemas.openxmlformats.org/officeDocument/2006/relationships/slide"/><Relationship Id="rId86" Target="slides/slide47.xml" Type="http://schemas.openxmlformats.org/officeDocument/2006/relationships/slide"/><Relationship Id="rId87" Target="slides/slide48.xml" Type="http://schemas.openxmlformats.org/officeDocument/2006/relationships/slide"/><Relationship Id="rId88" Target="slides/slide49.xml" Type="http://schemas.openxmlformats.org/officeDocument/2006/relationships/slide"/><Relationship Id="rId89" Target="slides/slide50.xml" Type="http://schemas.openxmlformats.org/officeDocument/2006/relationships/slide"/><Relationship Id="rId9" Target="fonts/font9.fntdata" Type="http://schemas.openxmlformats.org/officeDocument/2006/relationships/font"/><Relationship Id="rId90" Target="slides/slide5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6.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7.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8.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9.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40.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41.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png" Type="http://schemas.openxmlformats.org/officeDocument/2006/relationships/image"/><Relationship Id="rId7" Target="../media/image4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6.jpeg" Type="http://schemas.openxmlformats.org/officeDocument/2006/relationships/image"/><Relationship Id="rId5" Target="../media/image47.png" Type="http://schemas.openxmlformats.org/officeDocument/2006/relationships/image"/><Relationship Id="rId6" Target="../media/image48.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6.jpe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59.jpeg" Type="http://schemas.openxmlformats.org/officeDocument/2006/relationships/image"/><Relationship Id="rId13" Target="../media/image60.jpeg" Type="http://schemas.openxmlformats.org/officeDocument/2006/relationships/image"/><Relationship Id="rId14" Target="../media/image61.png" Type="http://schemas.openxmlformats.org/officeDocument/2006/relationships/image"/><Relationship Id="rId15" Target="../media/image62.png" Type="http://schemas.openxmlformats.org/officeDocument/2006/relationships/image"/><Relationship Id="rId16" Target="../media/image63.png" Type="http://schemas.openxmlformats.org/officeDocument/2006/relationships/image"/><Relationship Id="rId17" Target="../media/image64.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65.png" Type="http://schemas.openxmlformats.org/officeDocument/2006/relationships/image"/><Relationship Id="rId13" Target="../media/image66.png" Type="http://schemas.openxmlformats.org/officeDocument/2006/relationships/image"/><Relationship Id="rId14" Target="../media/image67.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68.png" Type="http://schemas.openxmlformats.org/officeDocument/2006/relationships/image"/><Relationship Id="rId13" Target="../media/image69.png" Type="http://schemas.openxmlformats.org/officeDocument/2006/relationships/image"/><Relationship Id="rId14" Target="../media/image7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1.pn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4.pn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77.png" Type="http://schemas.openxmlformats.org/officeDocument/2006/relationships/image"/><Relationship Id="rId13" Target="../media/image78.png" Type="http://schemas.openxmlformats.org/officeDocument/2006/relationships/image"/><Relationship Id="rId14" Target="../media/image79.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80.png" Type="http://schemas.openxmlformats.org/officeDocument/2006/relationships/image"/><Relationship Id="rId13" Target="../media/image81.png" Type="http://schemas.openxmlformats.org/officeDocument/2006/relationships/image"/><Relationship Id="rId14" Target="../media/image8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jpeg" Type="http://schemas.openxmlformats.org/officeDocument/2006/relationships/image"/><Relationship Id="rId2" Target="../media/image84.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jpeg" Type="http://schemas.openxmlformats.org/officeDocument/2006/relationships/image"/><Relationship Id="rId8" Target="../media/image88.jpeg" Type="http://schemas.openxmlformats.org/officeDocument/2006/relationships/image"/><Relationship Id="rId9" Target="../media/image89.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93.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jpeg" Type="http://schemas.openxmlformats.org/officeDocument/2006/relationships/image"/><Relationship Id="rId3" Target="../media/image95.jpeg" Type="http://schemas.openxmlformats.org/officeDocument/2006/relationships/image"/><Relationship Id="rId4" Target="../media/image96.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jpeg" Type="http://schemas.openxmlformats.org/officeDocument/2006/relationships/image"/><Relationship Id="rId3" Target="../media/image98.jpeg" Type="http://schemas.openxmlformats.org/officeDocument/2006/relationships/image"/><Relationship Id="rId4" Target="../media/image99.jpeg" Type="http://schemas.openxmlformats.org/officeDocument/2006/relationships/image"/><Relationship Id="rId5" Target="../media/image100.jpe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1.jpeg" Type="http://schemas.openxmlformats.org/officeDocument/2006/relationships/image"/><Relationship Id="rId3" Target="../media/image10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3.jpeg" Type="http://schemas.openxmlformats.org/officeDocument/2006/relationships/image"/><Relationship Id="rId3" Target="../media/image104.jpe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jpeg" Type="http://schemas.openxmlformats.org/officeDocument/2006/relationships/image"/><Relationship Id="rId3" Target="../media/image106.jpe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7.jpeg" Type="http://schemas.openxmlformats.org/officeDocument/2006/relationships/image"/><Relationship Id="rId3" Target="../media/image108.jpe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jpeg" Type="http://schemas.openxmlformats.org/officeDocument/2006/relationships/image"/><Relationship Id="rId3" Target="../media/image110.jpe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1.jpeg" Type="http://schemas.openxmlformats.org/officeDocument/2006/relationships/image"/><Relationship Id="rId3" Target="../media/image112.jpe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3.jpe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14.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5.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16.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17.png" Type="http://schemas.openxmlformats.org/officeDocument/2006/relationships/image"/><Relationship Id="rId13" Target="../media/image118.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19.png" Type="http://schemas.openxmlformats.org/officeDocument/2006/relationships/image"/><Relationship Id="rId13" Target="../media/image12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1.png" Type="http://schemas.openxmlformats.org/officeDocument/2006/relationships/image"/><Relationship Id="rId13" Target="../media/image12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5.jpe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02920" y="625706"/>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75" t="0" r="-39675"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4865352"/>
            <a:ext cx="8702126" cy="2331706"/>
          </a:xfrm>
          <a:prstGeom prst="rect">
            <a:avLst/>
          </a:prstGeom>
        </p:spPr>
        <p:txBody>
          <a:bodyPr anchor="t" rtlCol="false" tIns="0" lIns="0" bIns="0" rIns="0">
            <a:spAutoFit/>
          </a:bodyPr>
          <a:lstStyle/>
          <a:p>
            <a:pPr>
              <a:lnSpc>
                <a:spcPts val="3694"/>
              </a:lnSpc>
            </a:pPr>
            <a:r>
              <a:rPr lang="en-US" sz="3003">
                <a:solidFill>
                  <a:srgbClr val="56AEFF"/>
                </a:solidFill>
                <a:latin typeface="DM Sans Bold Italics"/>
              </a:rPr>
              <a:t>GROUP 23</a:t>
            </a:r>
          </a:p>
          <a:p>
            <a:pPr>
              <a:lnSpc>
                <a:spcPts val="3694"/>
              </a:lnSpc>
            </a:pPr>
            <a:r>
              <a:rPr lang="en-US" sz="3003">
                <a:solidFill>
                  <a:srgbClr val="56AEFF"/>
                </a:solidFill>
                <a:latin typeface="DM Sans Bold Italics"/>
              </a:rPr>
              <a:t>ELDHOSE VARGHESE(6793260)</a:t>
            </a:r>
          </a:p>
          <a:p>
            <a:pPr>
              <a:lnSpc>
                <a:spcPts val="3694"/>
              </a:lnSpc>
            </a:pPr>
            <a:r>
              <a:rPr lang="en-US" sz="3003">
                <a:solidFill>
                  <a:srgbClr val="56AEFF"/>
                </a:solidFill>
                <a:latin typeface="DM Sans Bold Italics"/>
              </a:rPr>
              <a:t>LAURA MÉNDEZ DEL PINO(6831762)</a:t>
            </a:r>
          </a:p>
          <a:p>
            <a:pPr>
              <a:lnSpc>
                <a:spcPts val="3694"/>
              </a:lnSpc>
            </a:pPr>
            <a:r>
              <a:rPr lang="en-US" sz="3003">
                <a:solidFill>
                  <a:srgbClr val="56AEFF"/>
                </a:solidFill>
                <a:latin typeface="DM Sans Bold Italics"/>
              </a:rPr>
              <a:t>DIVYADHARSHINI SUNDARAM(6829352)</a:t>
            </a:r>
          </a:p>
          <a:p>
            <a:pPr algn="l" marL="0" indent="0" lvl="0">
              <a:lnSpc>
                <a:spcPts val="3694"/>
              </a:lnSpc>
              <a:spcBef>
                <a:spcPct val="0"/>
              </a:spcBef>
            </a:pPr>
            <a:r>
              <a:rPr lang="en-US" sz="3003">
                <a:solidFill>
                  <a:srgbClr val="56AEFF"/>
                </a:solidFill>
                <a:latin typeface="DM Sans Bold Italics"/>
              </a:rPr>
              <a:t>NANA KWADJO AWUAH NKANSAH(6781043)</a:t>
            </a:r>
          </a:p>
        </p:txBody>
      </p:sp>
      <p:sp>
        <p:nvSpPr>
          <p:cNvPr name="TextBox 10" id="10"/>
          <p:cNvSpPr txBox="true"/>
          <p:nvPr/>
        </p:nvSpPr>
        <p:spPr>
          <a:xfrm rot="0">
            <a:off x="1028700" y="1028700"/>
            <a:ext cx="10959085" cy="1723369"/>
          </a:xfrm>
          <a:prstGeom prst="rect">
            <a:avLst/>
          </a:prstGeom>
        </p:spPr>
        <p:txBody>
          <a:bodyPr anchor="t" rtlCol="false" tIns="0" lIns="0" bIns="0" rIns="0">
            <a:spAutoFit/>
          </a:bodyPr>
          <a:lstStyle/>
          <a:p>
            <a:pPr>
              <a:lnSpc>
                <a:spcPts val="13568"/>
              </a:lnSpc>
            </a:pPr>
            <a:r>
              <a:rPr lang="en-US" sz="11306">
                <a:solidFill>
                  <a:srgbClr val="FFFBFB"/>
                </a:solidFill>
                <a:latin typeface="Now Bold"/>
              </a:rPr>
              <a:t>CARAVAN </a:t>
            </a:r>
          </a:p>
        </p:txBody>
      </p:sp>
      <p:sp>
        <p:nvSpPr>
          <p:cNvPr name="TextBox 11" id="11"/>
          <p:cNvSpPr txBox="true"/>
          <p:nvPr/>
        </p:nvSpPr>
        <p:spPr>
          <a:xfrm rot="0">
            <a:off x="1028700" y="2481922"/>
            <a:ext cx="9659937" cy="1724441"/>
          </a:xfrm>
          <a:prstGeom prst="rect">
            <a:avLst/>
          </a:prstGeom>
        </p:spPr>
        <p:txBody>
          <a:bodyPr anchor="t" rtlCol="false" tIns="0" lIns="0" bIns="0" rIns="0">
            <a:spAutoFit/>
          </a:bodyPr>
          <a:lstStyle/>
          <a:p>
            <a:pPr>
              <a:lnSpc>
                <a:spcPts val="13568"/>
              </a:lnSpc>
            </a:pPr>
            <a:r>
              <a:rPr lang="en-US" sz="11306">
                <a:solidFill>
                  <a:srgbClr val="56AEFF"/>
                </a:solidFill>
                <a:latin typeface="Now Bold"/>
              </a:rPr>
              <a:t>INSURANCE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605268" y="1506481"/>
            <a:ext cx="9520602" cy="8207416"/>
          </a:xfrm>
          <a:custGeom>
            <a:avLst/>
            <a:gdLst/>
            <a:ahLst/>
            <a:cxnLst/>
            <a:rect r="r" b="b" t="t" l="l"/>
            <a:pathLst>
              <a:path h="8207416" w="9520602">
                <a:moveTo>
                  <a:pt x="0" y="0"/>
                </a:moveTo>
                <a:lnTo>
                  <a:pt x="9520603" y="0"/>
                </a:lnTo>
                <a:lnTo>
                  <a:pt x="9520603" y="8207416"/>
                </a:lnTo>
                <a:lnTo>
                  <a:pt x="0" y="8207416"/>
                </a:lnTo>
                <a:lnTo>
                  <a:pt x="0" y="0"/>
                </a:lnTo>
                <a:close/>
              </a:path>
            </a:pathLst>
          </a:custGeom>
          <a:blipFill>
            <a:blip r:embed="rId12"/>
            <a:stretch>
              <a:fillRect l="0" t="0" r="0" b="0"/>
            </a:stretch>
          </a:blipFill>
        </p:spPr>
      </p:sp>
      <p:sp>
        <p:nvSpPr>
          <p:cNvPr name="TextBox 9" id="9"/>
          <p:cNvSpPr txBox="true"/>
          <p:nvPr/>
        </p:nvSpPr>
        <p:spPr>
          <a:xfrm rot="0">
            <a:off x="3436700"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CORRELATION HEATMAP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96623" y="1946790"/>
            <a:ext cx="13215485" cy="7218389"/>
          </a:xfrm>
          <a:custGeom>
            <a:avLst/>
            <a:gdLst/>
            <a:ahLst/>
            <a:cxnLst/>
            <a:rect r="r" b="b" t="t" l="l"/>
            <a:pathLst>
              <a:path h="7218389" w="13215485">
                <a:moveTo>
                  <a:pt x="0" y="0"/>
                </a:moveTo>
                <a:lnTo>
                  <a:pt x="13215485" y="0"/>
                </a:lnTo>
                <a:lnTo>
                  <a:pt x="13215485" y="7218389"/>
                </a:lnTo>
                <a:lnTo>
                  <a:pt x="0" y="7218389"/>
                </a:lnTo>
                <a:lnTo>
                  <a:pt x="0" y="0"/>
                </a:lnTo>
                <a:close/>
              </a:path>
            </a:pathLst>
          </a:custGeom>
          <a:blipFill>
            <a:blip r:embed="rId12"/>
            <a:stretch>
              <a:fillRect l="0" t="0" r="0" b="0"/>
            </a:stretch>
          </a:blipFill>
        </p:spPr>
      </p:sp>
      <p:sp>
        <p:nvSpPr>
          <p:cNvPr name="TextBox 9" id="9"/>
          <p:cNvSpPr txBox="true"/>
          <p:nvPr/>
        </p:nvSpPr>
        <p:spPr>
          <a:xfrm rot="0">
            <a:off x="3846782"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TOP 20 CORRELATION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1801307"/>
            <a:ext cx="15793271" cy="7118401"/>
          </a:xfrm>
          <a:custGeom>
            <a:avLst/>
            <a:gdLst/>
            <a:ahLst/>
            <a:cxnLst/>
            <a:rect r="r" b="b" t="t" l="l"/>
            <a:pathLst>
              <a:path h="7118401" w="15793271">
                <a:moveTo>
                  <a:pt x="0" y="0"/>
                </a:moveTo>
                <a:lnTo>
                  <a:pt x="15793271" y="0"/>
                </a:lnTo>
                <a:lnTo>
                  <a:pt x="15793271" y="7118402"/>
                </a:lnTo>
                <a:lnTo>
                  <a:pt x="0" y="7118402"/>
                </a:lnTo>
                <a:lnTo>
                  <a:pt x="0" y="0"/>
                </a:lnTo>
                <a:close/>
              </a:path>
            </a:pathLst>
          </a:custGeom>
          <a:blipFill>
            <a:blip r:embed="rId12"/>
            <a:stretch>
              <a:fillRect l="0" t="-21459" r="0" b="-6760"/>
            </a:stretch>
          </a:blipFill>
        </p:spPr>
      </p:sp>
      <p:sp>
        <p:nvSpPr>
          <p:cNvPr name="TextBox 9" id="9"/>
          <p:cNvSpPr txBox="true"/>
          <p:nvPr/>
        </p:nvSpPr>
        <p:spPr>
          <a:xfrm rot="0">
            <a:off x="2999370"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KEY INFLUENCER DIAGRAM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034720" y="1478637"/>
            <a:ext cx="12892123" cy="8058819"/>
          </a:xfrm>
          <a:custGeom>
            <a:avLst/>
            <a:gdLst/>
            <a:ahLst/>
            <a:cxnLst/>
            <a:rect r="r" b="b" t="t" l="l"/>
            <a:pathLst>
              <a:path h="8058819" w="12892123">
                <a:moveTo>
                  <a:pt x="0" y="0"/>
                </a:moveTo>
                <a:lnTo>
                  <a:pt x="12892123" y="0"/>
                </a:lnTo>
                <a:lnTo>
                  <a:pt x="12892123" y="8058819"/>
                </a:lnTo>
                <a:lnTo>
                  <a:pt x="0" y="8058819"/>
                </a:lnTo>
                <a:lnTo>
                  <a:pt x="0" y="0"/>
                </a:lnTo>
                <a:close/>
              </a:path>
            </a:pathLst>
          </a:custGeom>
          <a:blipFill>
            <a:blip r:embed="rId12"/>
            <a:stretch>
              <a:fillRect l="-13875" t="-7398" r="-45410" b="-39865"/>
            </a:stretch>
          </a:blipFill>
        </p:spPr>
      </p:sp>
      <p:sp>
        <p:nvSpPr>
          <p:cNvPr name="TextBox 9" id="9"/>
          <p:cNvSpPr txBox="true"/>
          <p:nvPr/>
        </p:nvSpPr>
        <p:spPr>
          <a:xfrm rot="0">
            <a:off x="2596623"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KEY INFLUENCER DIAGRAM 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596623" y="1457485"/>
            <a:ext cx="12302434" cy="8161731"/>
          </a:xfrm>
          <a:custGeom>
            <a:avLst/>
            <a:gdLst/>
            <a:ahLst/>
            <a:cxnLst/>
            <a:rect r="r" b="b" t="t" l="l"/>
            <a:pathLst>
              <a:path h="8161731" w="12302434">
                <a:moveTo>
                  <a:pt x="0" y="0"/>
                </a:moveTo>
                <a:lnTo>
                  <a:pt x="12302434" y="0"/>
                </a:lnTo>
                <a:lnTo>
                  <a:pt x="12302434" y="8161731"/>
                </a:lnTo>
                <a:lnTo>
                  <a:pt x="0" y="8161731"/>
                </a:lnTo>
                <a:lnTo>
                  <a:pt x="0" y="0"/>
                </a:lnTo>
                <a:close/>
              </a:path>
            </a:pathLst>
          </a:custGeom>
          <a:blipFill>
            <a:blip r:embed="rId12"/>
            <a:stretch>
              <a:fillRect l="0" t="0" r="-59254" b="-38728"/>
            </a:stretch>
          </a:blipFill>
        </p:spPr>
      </p:sp>
      <p:sp>
        <p:nvSpPr>
          <p:cNvPr name="TextBox 9" id="9"/>
          <p:cNvSpPr txBox="true"/>
          <p:nvPr/>
        </p:nvSpPr>
        <p:spPr>
          <a:xfrm rot="0">
            <a:off x="4728757"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TOP SEGMENT 1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947776" y="1305722"/>
            <a:ext cx="11829235" cy="8288685"/>
          </a:xfrm>
          <a:custGeom>
            <a:avLst/>
            <a:gdLst/>
            <a:ahLst/>
            <a:cxnLst/>
            <a:rect r="r" b="b" t="t" l="l"/>
            <a:pathLst>
              <a:path h="8288685" w="11829235">
                <a:moveTo>
                  <a:pt x="0" y="0"/>
                </a:moveTo>
                <a:lnTo>
                  <a:pt x="11829235" y="0"/>
                </a:lnTo>
                <a:lnTo>
                  <a:pt x="11829235" y="8288684"/>
                </a:lnTo>
                <a:lnTo>
                  <a:pt x="0" y="8288684"/>
                </a:lnTo>
                <a:lnTo>
                  <a:pt x="0" y="0"/>
                </a:lnTo>
                <a:close/>
              </a:path>
            </a:pathLst>
          </a:custGeom>
          <a:blipFill>
            <a:blip r:embed="rId12"/>
            <a:stretch>
              <a:fillRect l="0" t="0" r="-60682" b="-32526"/>
            </a:stretch>
          </a:blipFill>
        </p:spPr>
      </p:sp>
      <p:sp>
        <p:nvSpPr>
          <p:cNvPr name="TextBox 9" id="9"/>
          <p:cNvSpPr txBox="true"/>
          <p:nvPr/>
        </p:nvSpPr>
        <p:spPr>
          <a:xfrm rot="0">
            <a:off x="5146392" y="381797"/>
            <a:ext cx="13822600" cy="923925"/>
          </a:xfrm>
          <a:prstGeom prst="rect">
            <a:avLst/>
          </a:prstGeom>
        </p:spPr>
        <p:txBody>
          <a:bodyPr anchor="t" rtlCol="false" tIns="0" lIns="0" bIns="0" rIns="0">
            <a:spAutoFit/>
          </a:bodyPr>
          <a:lstStyle/>
          <a:p>
            <a:pPr marL="0" indent="0" lvl="0">
              <a:lnSpc>
                <a:spcPts val="7162"/>
              </a:lnSpc>
              <a:spcBef>
                <a:spcPct val="0"/>
              </a:spcBef>
            </a:pPr>
            <a:r>
              <a:rPr lang="en-US" sz="5968">
                <a:solidFill>
                  <a:srgbClr val="FFFFFF"/>
                </a:solidFill>
                <a:latin typeface="Now Bold"/>
              </a:rPr>
              <a:t> TOP SEGMENT 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285878" y="-365621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11213" y="8215172"/>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4688611"/>
            <a:ext cx="8749758" cy="1197956"/>
            <a:chOff x="0" y="0"/>
            <a:chExt cx="3321257" cy="454724"/>
          </a:xfrm>
        </p:grpSpPr>
        <p:sp>
          <p:nvSpPr>
            <p:cNvPr name="Freeform 5" id="5"/>
            <p:cNvSpPr/>
            <p:nvPr/>
          </p:nvSpPr>
          <p:spPr>
            <a:xfrm flipH="false" flipV="false" rot="0">
              <a:off x="0" y="0"/>
              <a:ext cx="3321257" cy="454724"/>
            </a:xfrm>
            <a:custGeom>
              <a:avLst/>
              <a:gdLst/>
              <a:ahLst/>
              <a:cxnLst/>
              <a:rect r="r" b="b" t="t" l="l"/>
              <a:pathLst>
                <a:path h="454724" w="3321257">
                  <a:moveTo>
                    <a:pt x="0" y="0"/>
                  </a:moveTo>
                  <a:lnTo>
                    <a:pt x="3321257" y="0"/>
                  </a:lnTo>
                  <a:lnTo>
                    <a:pt x="3321257" y="454724"/>
                  </a:lnTo>
                  <a:lnTo>
                    <a:pt x="0" y="454724"/>
                  </a:lnTo>
                  <a:close/>
                </a:path>
              </a:pathLst>
            </a:custGeom>
            <a:solidFill>
              <a:srgbClr val="145DA0"/>
            </a:solidFill>
            <a:ln w="9525" cap="sq">
              <a:solidFill>
                <a:srgbClr val="FFFFFF"/>
              </a:solidFill>
              <a:prstDash val="solid"/>
              <a:miter/>
            </a:ln>
          </p:spPr>
        </p:sp>
        <p:sp>
          <p:nvSpPr>
            <p:cNvPr name="TextBox 6" id="6"/>
            <p:cNvSpPr txBox="true"/>
            <p:nvPr/>
          </p:nvSpPr>
          <p:spPr>
            <a:xfrm>
              <a:off x="0" y="-28575"/>
              <a:ext cx="3321257" cy="483299"/>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The graph indicates that, as the level of status increases, the number of people who are buying caravan insurance decreases.</a:t>
              </a:r>
            </a:p>
          </p:txBody>
        </p:sp>
      </p:grpSp>
      <p:grpSp>
        <p:nvGrpSpPr>
          <p:cNvPr name="Group 7" id="7"/>
          <p:cNvGrpSpPr/>
          <p:nvPr/>
        </p:nvGrpSpPr>
        <p:grpSpPr>
          <a:xfrm rot="0">
            <a:off x="8203879" y="8032378"/>
            <a:ext cx="9505201" cy="1578348"/>
            <a:chOff x="0" y="0"/>
            <a:chExt cx="3608010" cy="599114"/>
          </a:xfrm>
        </p:grpSpPr>
        <p:sp>
          <p:nvSpPr>
            <p:cNvPr name="Freeform 8" id="8"/>
            <p:cNvSpPr/>
            <p:nvPr/>
          </p:nvSpPr>
          <p:spPr>
            <a:xfrm flipH="false" flipV="false" rot="0">
              <a:off x="0" y="0"/>
              <a:ext cx="3608010" cy="599114"/>
            </a:xfrm>
            <a:custGeom>
              <a:avLst/>
              <a:gdLst/>
              <a:ahLst/>
              <a:cxnLst/>
              <a:rect r="r" b="b" t="t" l="l"/>
              <a:pathLst>
                <a:path h="599114" w="3608010">
                  <a:moveTo>
                    <a:pt x="0" y="0"/>
                  </a:moveTo>
                  <a:lnTo>
                    <a:pt x="3608010" y="0"/>
                  </a:lnTo>
                  <a:lnTo>
                    <a:pt x="3608010" y="599114"/>
                  </a:lnTo>
                  <a:lnTo>
                    <a:pt x="0" y="599114"/>
                  </a:lnTo>
                  <a:close/>
                </a:path>
              </a:pathLst>
            </a:custGeom>
            <a:solidFill>
              <a:srgbClr val="145DA0"/>
            </a:solidFill>
            <a:ln w="9525" cap="sq">
              <a:solidFill>
                <a:srgbClr val="FFFFFF"/>
              </a:solidFill>
              <a:prstDash val="solid"/>
              <a:miter/>
            </a:ln>
          </p:spPr>
        </p:sp>
        <p:sp>
          <p:nvSpPr>
            <p:cNvPr name="TextBox 9" id="9"/>
            <p:cNvSpPr txBox="true"/>
            <p:nvPr/>
          </p:nvSpPr>
          <p:spPr>
            <a:xfrm>
              <a:off x="0" y="-28575"/>
              <a:ext cx="3608010" cy="627689"/>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The graph shows that customers having a purchasing power of 24% - 36%  are more likely to purchase caravan insurance. </a:t>
              </a:r>
            </a:p>
          </p:txBody>
        </p:sp>
      </p:grpSp>
      <p:sp>
        <p:nvSpPr>
          <p:cNvPr name="Freeform 10" id="10"/>
          <p:cNvSpPr/>
          <p:nvPr/>
        </p:nvSpPr>
        <p:spPr>
          <a:xfrm flipH="false" flipV="false" rot="0">
            <a:off x="8956261" y="3001327"/>
            <a:ext cx="7329617" cy="4099021"/>
          </a:xfrm>
          <a:custGeom>
            <a:avLst/>
            <a:gdLst/>
            <a:ahLst/>
            <a:cxnLst/>
            <a:rect r="r" b="b" t="t" l="l"/>
            <a:pathLst>
              <a:path h="4099021" w="7329617">
                <a:moveTo>
                  <a:pt x="0" y="0"/>
                </a:moveTo>
                <a:lnTo>
                  <a:pt x="7329617" y="0"/>
                </a:lnTo>
                <a:lnTo>
                  <a:pt x="7329617" y="4099021"/>
                </a:lnTo>
                <a:lnTo>
                  <a:pt x="0" y="4099021"/>
                </a:lnTo>
                <a:lnTo>
                  <a:pt x="0" y="0"/>
                </a:lnTo>
                <a:close/>
              </a:path>
            </a:pathLst>
          </a:custGeom>
          <a:blipFill>
            <a:blip r:embed="rId4"/>
            <a:stretch>
              <a:fillRect l="0" t="0" r="0" b="-782"/>
            </a:stretch>
          </a:blipFill>
        </p:spPr>
      </p:sp>
      <p:sp>
        <p:nvSpPr>
          <p:cNvPr name="Freeform 11" id="11"/>
          <p:cNvSpPr/>
          <p:nvPr/>
        </p:nvSpPr>
        <p:spPr>
          <a:xfrm flipH="false" flipV="false" rot="0">
            <a:off x="254651" y="6003972"/>
            <a:ext cx="7767302" cy="4012249"/>
          </a:xfrm>
          <a:custGeom>
            <a:avLst/>
            <a:gdLst/>
            <a:ahLst/>
            <a:cxnLst/>
            <a:rect r="r" b="b" t="t" l="l"/>
            <a:pathLst>
              <a:path h="4012249" w="7767302">
                <a:moveTo>
                  <a:pt x="0" y="0"/>
                </a:moveTo>
                <a:lnTo>
                  <a:pt x="7767302" y="0"/>
                </a:lnTo>
                <a:lnTo>
                  <a:pt x="7767302" y="4012248"/>
                </a:lnTo>
                <a:lnTo>
                  <a:pt x="0" y="4012248"/>
                </a:lnTo>
                <a:lnTo>
                  <a:pt x="0" y="0"/>
                </a:lnTo>
                <a:close/>
              </a:path>
            </a:pathLst>
          </a:custGeom>
          <a:blipFill>
            <a:blip r:embed="rId5"/>
            <a:stretch>
              <a:fillRect l="0" t="0" r="0" b="0"/>
            </a:stretch>
          </a:blipFill>
        </p:spPr>
      </p:sp>
      <p:sp>
        <p:nvSpPr>
          <p:cNvPr name="Freeform 12" id="12"/>
          <p:cNvSpPr/>
          <p:nvPr/>
        </p:nvSpPr>
        <p:spPr>
          <a:xfrm flipH="false" flipV="false" rot="0">
            <a:off x="16555860" y="2948521"/>
            <a:ext cx="1406880" cy="4865081"/>
          </a:xfrm>
          <a:custGeom>
            <a:avLst/>
            <a:gdLst/>
            <a:ahLst/>
            <a:cxnLst/>
            <a:rect r="r" b="b" t="t" l="l"/>
            <a:pathLst>
              <a:path h="4865081" w="1406880">
                <a:moveTo>
                  <a:pt x="0" y="0"/>
                </a:moveTo>
                <a:lnTo>
                  <a:pt x="1406880" y="0"/>
                </a:lnTo>
                <a:lnTo>
                  <a:pt x="1406880" y="4865081"/>
                </a:lnTo>
                <a:lnTo>
                  <a:pt x="0" y="4865081"/>
                </a:lnTo>
                <a:lnTo>
                  <a:pt x="0" y="0"/>
                </a:lnTo>
                <a:close/>
              </a:path>
            </a:pathLst>
          </a:custGeom>
          <a:blipFill>
            <a:blip r:embed="rId6"/>
            <a:stretch>
              <a:fillRect l="0" t="0" r="0" b="0"/>
            </a:stretch>
          </a:blipFill>
        </p:spPr>
      </p:sp>
      <p:sp>
        <p:nvSpPr>
          <p:cNvPr name="TextBox 13" id="13"/>
          <p:cNvSpPr txBox="true"/>
          <p:nvPr/>
        </p:nvSpPr>
        <p:spPr>
          <a:xfrm rot="0">
            <a:off x="2045300" y="57150"/>
            <a:ext cx="13822600" cy="923925"/>
          </a:xfrm>
          <a:prstGeom prst="rect">
            <a:avLst/>
          </a:prstGeom>
        </p:spPr>
        <p:txBody>
          <a:bodyPr anchor="t" rtlCol="false" tIns="0" lIns="0" bIns="0" rIns="0">
            <a:spAutoFit/>
          </a:bodyPr>
          <a:lstStyle/>
          <a:p>
            <a:pPr algn="ctr" marL="0" indent="0" lvl="0">
              <a:lnSpc>
                <a:spcPts val="7162"/>
              </a:lnSpc>
              <a:spcBef>
                <a:spcPct val="0"/>
              </a:spcBef>
            </a:pPr>
            <a:r>
              <a:rPr lang="en-US" sz="5968">
                <a:solidFill>
                  <a:srgbClr val="FFFFFF"/>
                </a:solidFill>
                <a:latin typeface="Now Bold"/>
              </a:rPr>
              <a:t>HISTOGRAMS</a:t>
            </a:r>
          </a:p>
        </p:txBody>
      </p:sp>
      <p:sp>
        <p:nvSpPr>
          <p:cNvPr name="Freeform 14" id="14"/>
          <p:cNvSpPr/>
          <p:nvPr/>
        </p:nvSpPr>
        <p:spPr>
          <a:xfrm flipH="false" flipV="false" rot="0">
            <a:off x="254651" y="823171"/>
            <a:ext cx="7110021" cy="3803861"/>
          </a:xfrm>
          <a:custGeom>
            <a:avLst/>
            <a:gdLst/>
            <a:ahLst/>
            <a:cxnLst/>
            <a:rect r="r" b="b" t="t" l="l"/>
            <a:pathLst>
              <a:path h="3803861" w="7110021">
                <a:moveTo>
                  <a:pt x="0" y="0"/>
                </a:moveTo>
                <a:lnTo>
                  <a:pt x="7110021" y="0"/>
                </a:lnTo>
                <a:lnTo>
                  <a:pt x="7110021" y="3803861"/>
                </a:lnTo>
                <a:lnTo>
                  <a:pt x="0" y="3803861"/>
                </a:lnTo>
                <a:lnTo>
                  <a:pt x="0" y="0"/>
                </a:lnTo>
                <a:close/>
              </a:path>
            </a:pathLst>
          </a:custGeom>
          <a:blipFill>
            <a:blip r:embed="rId7"/>
            <a:stretch>
              <a:fillRect l="0" t="0" r="0" b="0"/>
            </a:stretch>
          </a:blipFill>
        </p:spPr>
      </p:sp>
      <p:grpSp>
        <p:nvGrpSpPr>
          <p:cNvPr name="Group 15" id="15"/>
          <p:cNvGrpSpPr/>
          <p:nvPr/>
        </p:nvGrpSpPr>
        <p:grpSpPr>
          <a:xfrm rot="0">
            <a:off x="7816253" y="1151397"/>
            <a:ext cx="9505201" cy="1578348"/>
            <a:chOff x="0" y="0"/>
            <a:chExt cx="3608010" cy="599114"/>
          </a:xfrm>
        </p:grpSpPr>
        <p:sp>
          <p:nvSpPr>
            <p:cNvPr name="Freeform 16" id="16"/>
            <p:cNvSpPr/>
            <p:nvPr/>
          </p:nvSpPr>
          <p:spPr>
            <a:xfrm flipH="false" flipV="false" rot="0">
              <a:off x="0" y="0"/>
              <a:ext cx="3608010" cy="599114"/>
            </a:xfrm>
            <a:custGeom>
              <a:avLst/>
              <a:gdLst/>
              <a:ahLst/>
              <a:cxnLst/>
              <a:rect r="r" b="b" t="t" l="l"/>
              <a:pathLst>
                <a:path h="599114" w="3608010">
                  <a:moveTo>
                    <a:pt x="0" y="0"/>
                  </a:moveTo>
                  <a:lnTo>
                    <a:pt x="3608010" y="0"/>
                  </a:lnTo>
                  <a:lnTo>
                    <a:pt x="3608010" y="599114"/>
                  </a:lnTo>
                  <a:lnTo>
                    <a:pt x="0" y="599114"/>
                  </a:lnTo>
                  <a:close/>
                </a:path>
              </a:pathLst>
            </a:custGeom>
            <a:solidFill>
              <a:srgbClr val="145DA0"/>
            </a:solidFill>
            <a:ln w="9525" cap="sq">
              <a:solidFill>
                <a:srgbClr val="FFFFFF"/>
              </a:solidFill>
              <a:prstDash val="solid"/>
              <a:miter/>
            </a:ln>
          </p:spPr>
        </p:sp>
        <p:sp>
          <p:nvSpPr>
            <p:cNvPr name="TextBox 17" id="17"/>
            <p:cNvSpPr txBox="true"/>
            <p:nvPr/>
          </p:nvSpPr>
          <p:spPr>
            <a:xfrm>
              <a:off x="0" y="-28575"/>
              <a:ext cx="3608010" cy="627689"/>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From the figure, it is clear that customer main type 8(Families with grown ups) has the highest number of caravan insurance buyers.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285878" y="-365621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23765" y="1028700"/>
            <a:ext cx="9505201" cy="1472176"/>
            <a:chOff x="0" y="0"/>
            <a:chExt cx="3608010" cy="558813"/>
          </a:xfrm>
        </p:grpSpPr>
        <p:sp>
          <p:nvSpPr>
            <p:cNvPr name="Freeform 4" id="4"/>
            <p:cNvSpPr/>
            <p:nvPr/>
          </p:nvSpPr>
          <p:spPr>
            <a:xfrm flipH="false" flipV="false" rot="0">
              <a:off x="0" y="0"/>
              <a:ext cx="3608010" cy="558813"/>
            </a:xfrm>
            <a:custGeom>
              <a:avLst/>
              <a:gdLst/>
              <a:ahLst/>
              <a:cxnLst/>
              <a:rect r="r" b="b" t="t" l="l"/>
              <a:pathLst>
                <a:path h="558813" w="3608010">
                  <a:moveTo>
                    <a:pt x="0" y="0"/>
                  </a:moveTo>
                  <a:lnTo>
                    <a:pt x="3608010" y="0"/>
                  </a:lnTo>
                  <a:lnTo>
                    <a:pt x="3608010" y="558813"/>
                  </a:lnTo>
                  <a:lnTo>
                    <a:pt x="0" y="558813"/>
                  </a:lnTo>
                  <a:close/>
                </a:path>
              </a:pathLst>
            </a:custGeom>
            <a:solidFill>
              <a:srgbClr val="145DA0"/>
            </a:solidFill>
            <a:ln w="9525" cap="sq">
              <a:solidFill>
                <a:srgbClr val="FFFFFF"/>
              </a:solidFill>
              <a:prstDash val="solid"/>
              <a:miter/>
            </a:ln>
          </p:spPr>
        </p:sp>
        <p:sp>
          <p:nvSpPr>
            <p:cNvPr name="TextBox 5" id="5"/>
            <p:cNvSpPr txBox="true"/>
            <p:nvPr/>
          </p:nvSpPr>
          <p:spPr>
            <a:xfrm>
              <a:off x="0" y="-28575"/>
              <a:ext cx="3608010" cy="587388"/>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The chart explains that people who don’t have boat policies are more likely to buy caravan insurance policy. </a:t>
              </a:r>
            </a:p>
          </p:txBody>
        </p:sp>
      </p:grpSp>
      <p:sp>
        <p:nvSpPr>
          <p:cNvPr name="Freeform 6" id="6"/>
          <p:cNvSpPr/>
          <p:nvPr/>
        </p:nvSpPr>
        <p:spPr>
          <a:xfrm flipH="false" flipV="false" rot="0">
            <a:off x="-3911213" y="8215172"/>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4453093"/>
            <a:ext cx="8749758" cy="1380813"/>
            <a:chOff x="0" y="0"/>
            <a:chExt cx="3321257" cy="524133"/>
          </a:xfrm>
        </p:grpSpPr>
        <p:sp>
          <p:nvSpPr>
            <p:cNvPr name="Freeform 8" id="8"/>
            <p:cNvSpPr/>
            <p:nvPr/>
          </p:nvSpPr>
          <p:spPr>
            <a:xfrm flipH="false" flipV="false" rot="0">
              <a:off x="0" y="0"/>
              <a:ext cx="3321257" cy="524133"/>
            </a:xfrm>
            <a:custGeom>
              <a:avLst/>
              <a:gdLst/>
              <a:ahLst/>
              <a:cxnLst/>
              <a:rect r="r" b="b" t="t" l="l"/>
              <a:pathLst>
                <a:path h="524133" w="3321257">
                  <a:moveTo>
                    <a:pt x="0" y="0"/>
                  </a:moveTo>
                  <a:lnTo>
                    <a:pt x="3321257" y="0"/>
                  </a:lnTo>
                  <a:lnTo>
                    <a:pt x="3321257" y="524133"/>
                  </a:lnTo>
                  <a:lnTo>
                    <a:pt x="0" y="524133"/>
                  </a:lnTo>
                  <a:close/>
                </a:path>
              </a:pathLst>
            </a:custGeom>
            <a:solidFill>
              <a:srgbClr val="145DA0"/>
            </a:solidFill>
            <a:ln w="9525" cap="sq">
              <a:solidFill>
                <a:srgbClr val="FFFFFF"/>
              </a:solidFill>
              <a:prstDash val="solid"/>
              <a:miter/>
            </a:ln>
          </p:spPr>
        </p:sp>
        <p:sp>
          <p:nvSpPr>
            <p:cNvPr name="TextBox 9" id="9"/>
            <p:cNvSpPr txBox="true"/>
            <p:nvPr/>
          </p:nvSpPr>
          <p:spPr>
            <a:xfrm>
              <a:off x="0" y="-28575"/>
              <a:ext cx="3321257" cy="552708"/>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From the figure, it is clear that people who have less than 3 car policies are purchasing caravan insurance policy. In particular,  People who have 1 car policy are more likely to buy caravan insurance.</a:t>
              </a:r>
            </a:p>
          </p:txBody>
        </p:sp>
      </p:grpSp>
      <p:sp>
        <p:nvSpPr>
          <p:cNvPr name="Freeform 10" id="10"/>
          <p:cNvSpPr/>
          <p:nvPr/>
        </p:nvSpPr>
        <p:spPr>
          <a:xfrm flipH="false" flipV="false" rot="0">
            <a:off x="702252" y="140815"/>
            <a:ext cx="6499971" cy="4019149"/>
          </a:xfrm>
          <a:custGeom>
            <a:avLst/>
            <a:gdLst/>
            <a:ahLst/>
            <a:cxnLst/>
            <a:rect r="r" b="b" t="t" l="l"/>
            <a:pathLst>
              <a:path h="4019149" w="6499971">
                <a:moveTo>
                  <a:pt x="0" y="0"/>
                </a:moveTo>
                <a:lnTo>
                  <a:pt x="6499971" y="0"/>
                </a:lnTo>
                <a:lnTo>
                  <a:pt x="6499971" y="4019148"/>
                </a:lnTo>
                <a:lnTo>
                  <a:pt x="0" y="4019148"/>
                </a:lnTo>
                <a:lnTo>
                  <a:pt x="0" y="0"/>
                </a:lnTo>
                <a:close/>
              </a:path>
            </a:pathLst>
          </a:custGeom>
          <a:blipFill>
            <a:blip r:embed="rId4"/>
            <a:stretch>
              <a:fillRect l="0" t="0" r="0" b="0"/>
            </a:stretch>
          </a:blipFill>
        </p:spPr>
      </p:sp>
      <p:sp>
        <p:nvSpPr>
          <p:cNvPr name="Freeform 11" id="11"/>
          <p:cNvSpPr/>
          <p:nvPr/>
        </p:nvSpPr>
        <p:spPr>
          <a:xfrm flipH="false" flipV="false" rot="0">
            <a:off x="9215492" y="2899420"/>
            <a:ext cx="7418478" cy="4773365"/>
          </a:xfrm>
          <a:custGeom>
            <a:avLst/>
            <a:gdLst/>
            <a:ahLst/>
            <a:cxnLst/>
            <a:rect r="r" b="b" t="t" l="l"/>
            <a:pathLst>
              <a:path h="4773365" w="7418478">
                <a:moveTo>
                  <a:pt x="0" y="0"/>
                </a:moveTo>
                <a:lnTo>
                  <a:pt x="7418478" y="0"/>
                </a:lnTo>
                <a:lnTo>
                  <a:pt x="7418478" y="4773365"/>
                </a:lnTo>
                <a:lnTo>
                  <a:pt x="0" y="4773365"/>
                </a:lnTo>
                <a:lnTo>
                  <a:pt x="0" y="0"/>
                </a:lnTo>
                <a:close/>
              </a:path>
            </a:pathLst>
          </a:custGeom>
          <a:blipFill>
            <a:blip r:embed="rId5"/>
            <a:stretch>
              <a:fillRect l="0" t="0" r="0" b="0"/>
            </a:stretch>
          </a:blipFill>
        </p:spPr>
      </p:sp>
      <p:sp>
        <p:nvSpPr>
          <p:cNvPr name="Freeform 12" id="12"/>
          <p:cNvSpPr/>
          <p:nvPr/>
        </p:nvSpPr>
        <p:spPr>
          <a:xfrm flipH="false" flipV="false" rot="0">
            <a:off x="702252" y="6129182"/>
            <a:ext cx="6574965" cy="3682925"/>
          </a:xfrm>
          <a:custGeom>
            <a:avLst/>
            <a:gdLst/>
            <a:ahLst/>
            <a:cxnLst/>
            <a:rect r="r" b="b" t="t" l="l"/>
            <a:pathLst>
              <a:path h="3682925" w="6574965">
                <a:moveTo>
                  <a:pt x="0" y="0"/>
                </a:moveTo>
                <a:lnTo>
                  <a:pt x="6574965" y="0"/>
                </a:lnTo>
                <a:lnTo>
                  <a:pt x="6574965" y="3682925"/>
                </a:lnTo>
                <a:lnTo>
                  <a:pt x="0" y="3682925"/>
                </a:lnTo>
                <a:lnTo>
                  <a:pt x="0" y="0"/>
                </a:lnTo>
                <a:close/>
              </a:path>
            </a:pathLst>
          </a:custGeom>
          <a:blipFill>
            <a:blip r:embed="rId6"/>
            <a:stretch>
              <a:fillRect l="0" t="0" r="0" b="0"/>
            </a:stretch>
          </a:blipFill>
        </p:spPr>
      </p:sp>
      <p:grpSp>
        <p:nvGrpSpPr>
          <p:cNvPr name="Group 13" id="13"/>
          <p:cNvGrpSpPr/>
          <p:nvPr/>
        </p:nvGrpSpPr>
        <p:grpSpPr>
          <a:xfrm rot="0">
            <a:off x="7623765" y="8072835"/>
            <a:ext cx="9505201" cy="1468721"/>
            <a:chOff x="0" y="0"/>
            <a:chExt cx="3608010" cy="557501"/>
          </a:xfrm>
        </p:grpSpPr>
        <p:sp>
          <p:nvSpPr>
            <p:cNvPr name="Freeform 14" id="14"/>
            <p:cNvSpPr/>
            <p:nvPr/>
          </p:nvSpPr>
          <p:spPr>
            <a:xfrm flipH="false" flipV="false" rot="0">
              <a:off x="0" y="0"/>
              <a:ext cx="3608010" cy="557501"/>
            </a:xfrm>
            <a:custGeom>
              <a:avLst/>
              <a:gdLst/>
              <a:ahLst/>
              <a:cxnLst/>
              <a:rect r="r" b="b" t="t" l="l"/>
              <a:pathLst>
                <a:path h="557501" w="3608010">
                  <a:moveTo>
                    <a:pt x="0" y="0"/>
                  </a:moveTo>
                  <a:lnTo>
                    <a:pt x="3608010" y="0"/>
                  </a:lnTo>
                  <a:lnTo>
                    <a:pt x="3608010" y="557501"/>
                  </a:lnTo>
                  <a:lnTo>
                    <a:pt x="0" y="557501"/>
                  </a:lnTo>
                  <a:close/>
                </a:path>
              </a:pathLst>
            </a:custGeom>
            <a:solidFill>
              <a:srgbClr val="145DA0"/>
            </a:solidFill>
            <a:ln w="9525" cap="sq">
              <a:solidFill>
                <a:srgbClr val="FFFFFF"/>
              </a:solidFill>
              <a:prstDash val="solid"/>
              <a:miter/>
            </a:ln>
          </p:spPr>
        </p:sp>
        <p:sp>
          <p:nvSpPr>
            <p:cNvPr name="TextBox 15" id="15"/>
            <p:cNvSpPr txBox="true"/>
            <p:nvPr/>
          </p:nvSpPr>
          <p:spPr>
            <a:xfrm>
              <a:off x="0" y="-28575"/>
              <a:ext cx="3608010" cy="586076"/>
            </a:xfrm>
            <a:prstGeom prst="rect">
              <a:avLst/>
            </a:prstGeom>
          </p:spPr>
          <p:txBody>
            <a:bodyPr anchor="ctr" rtlCol="false" tIns="50800" lIns="50800" bIns="50800" rIns="50800"/>
            <a:lstStyle/>
            <a:p>
              <a:pPr algn="just">
                <a:lnSpc>
                  <a:spcPts val="2517"/>
                </a:lnSpc>
              </a:pPr>
              <a:r>
                <a:rPr lang="en-US" sz="1824" spc="178">
                  <a:solidFill>
                    <a:srgbClr val="FFFBFB"/>
                  </a:solidFill>
                  <a:latin typeface="DM Sans"/>
                </a:rPr>
                <a:t>This graph demonstrates that customers purchasing caravan insurance are those with fewer than two fire policies. Additionally, the majority of those with a single fire policy purchased caravan insurance.</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129838" y="7828095"/>
            <a:ext cx="2310518" cy="2310518"/>
          </a:xfrm>
          <a:custGeom>
            <a:avLst/>
            <a:gdLst/>
            <a:ahLst/>
            <a:cxnLst/>
            <a:rect r="r" b="b" t="t" l="l"/>
            <a:pathLst>
              <a:path h="2310518" w="2310518">
                <a:moveTo>
                  <a:pt x="0" y="0"/>
                </a:moveTo>
                <a:lnTo>
                  <a:pt x="2310518" y="0"/>
                </a:lnTo>
                <a:lnTo>
                  <a:pt x="2310518" y="2310518"/>
                </a:lnTo>
                <a:lnTo>
                  <a:pt x="0" y="2310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29838" y="30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4114450" y="384660"/>
            <a:ext cx="10059101" cy="762000"/>
          </a:xfrm>
          <a:prstGeom prst="rect">
            <a:avLst/>
          </a:prstGeom>
        </p:spPr>
        <p:txBody>
          <a:bodyPr anchor="t" rtlCol="false" tIns="0" lIns="0" bIns="0" rIns="0">
            <a:spAutoFit/>
          </a:bodyPr>
          <a:lstStyle/>
          <a:p>
            <a:pPr algn="ctr" marL="0" indent="0" lvl="0">
              <a:lnSpc>
                <a:spcPts val="5964"/>
              </a:lnSpc>
              <a:spcBef>
                <a:spcPct val="0"/>
              </a:spcBef>
            </a:pPr>
            <a:r>
              <a:rPr lang="en-US" sz="4970">
                <a:solidFill>
                  <a:srgbClr val="FFFFFF"/>
                </a:solidFill>
                <a:latin typeface="Now Bold"/>
              </a:rPr>
              <a:t>FEATURE SELECTION </a:t>
            </a:r>
          </a:p>
        </p:txBody>
      </p:sp>
      <p:sp>
        <p:nvSpPr>
          <p:cNvPr name="Freeform 8" id="8"/>
          <p:cNvSpPr/>
          <p:nvPr/>
        </p:nvSpPr>
        <p:spPr>
          <a:xfrm flipH="false" flipV="false" rot="0">
            <a:off x="16129838" y="2559668"/>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129838" y="5268075"/>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659435" y="1632506"/>
            <a:ext cx="14011454" cy="6374288"/>
          </a:xfrm>
          <a:prstGeom prst="rect">
            <a:avLst/>
          </a:prstGeom>
        </p:spPr>
        <p:txBody>
          <a:bodyPr anchor="t" rtlCol="false" tIns="0" lIns="0" bIns="0" rIns="0">
            <a:spAutoFit/>
          </a:bodyPr>
          <a:lstStyle/>
          <a:p>
            <a:pPr algn="just">
              <a:lnSpc>
                <a:spcPts val="4611"/>
              </a:lnSpc>
            </a:pPr>
          </a:p>
          <a:p>
            <a:pPr algn="just">
              <a:lnSpc>
                <a:spcPts val="4611"/>
              </a:lnSpc>
            </a:pPr>
            <a:r>
              <a:rPr lang="en-US" sz="3293">
                <a:solidFill>
                  <a:srgbClr val="FFFFFF"/>
                </a:solidFill>
                <a:latin typeface="Open Sans"/>
              </a:rPr>
              <a:t>Feature Selection refers to the process of choosing a subset of relevant features from a larger set of features. In datasets where there are numerous features, not all of them may contribute equally to the predictive power of a model, or be as informative. Some features may be irrelevant and may introduce noise. What Feature Selection tends to do is enhance the Interpretability of a model and improve model performance.</a:t>
            </a:r>
          </a:p>
          <a:p>
            <a:pPr algn="just">
              <a:lnSpc>
                <a:spcPts val="4611"/>
              </a:lnSpc>
            </a:pPr>
          </a:p>
          <a:p>
            <a:pPr algn="just">
              <a:lnSpc>
                <a:spcPts val="4611"/>
              </a:lnSpc>
            </a:pPr>
            <a:r>
              <a:rPr lang="en-US" sz="3293">
                <a:solidFill>
                  <a:srgbClr val="FFFFFF"/>
                </a:solidFill>
                <a:latin typeface="Open Sans"/>
              </a:rPr>
              <a:t>In this project, the features are selected based on the correlation scores and the insights derived from Exploratory Data Analysis (EDA).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94943" y="7703617"/>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3381" y="2848914"/>
            <a:ext cx="7622628" cy="4854703"/>
          </a:xfrm>
          <a:custGeom>
            <a:avLst/>
            <a:gdLst/>
            <a:ahLst/>
            <a:cxnLst/>
            <a:rect r="r" b="b" t="t" l="l"/>
            <a:pathLst>
              <a:path h="4854703" w="7622628">
                <a:moveTo>
                  <a:pt x="0" y="0"/>
                </a:moveTo>
                <a:lnTo>
                  <a:pt x="7622629" y="0"/>
                </a:lnTo>
                <a:lnTo>
                  <a:pt x="7622629" y="4854703"/>
                </a:lnTo>
                <a:lnTo>
                  <a:pt x="0" y="4854703"/>
                </a:lnTo>
                <a:lnTo>
                  <a:pt x="0" y="0"/>
                </a:lnTo>
                <a:close/>
              </a:path>
            </a:pathLst>
          </a:custGeom>
          <a:blipFill>
            <a:blip r:embed="rId6"/>
            <a:stretch>
              <a:fillRect l="-1129" t="-4078" r="-1129" b="0"/>
            </a:stretch>
          </a:blipFill>
        </p:spPr>
      </p:sp>
      <p:sp>
        <p:nvSpPr>
          <p:cNvPr name="TextBox 5" id="5"/>
          <p:cNvSpPr txBox="true"/>
          <p:nvPr/>
        </p:nvSpPr>
        <p:spPr>
          <a:xfrm rot="0">
            <a:off x="2887569" y="866991"/>
            <a:ext cx="13107604" cy="762000"/>
          </a:xfrm>
          <a:prstGeom prst="rect">
            <a:avLst/>
          </a:prstGeom>
        </p:spPr>
        <p:txBody>
          <a:bodyPr anchor="t" rtlCol="false" tIns="0" lIns="0" bIns="0" rIns="0">
            <a:spAutoFit/>
          </a:bodyPr>
          <a:lstStyle/>
          <a:p>
            <a:pPr algn="l" marL="0" indent="0" lvl="0">
              <a:lnSpc>
                <a:spcPts val="5959"/>
              </a:lnSpc>
              <a:spcBef>
                <a:spcPct val="0"/>
              </a:spcBef>
            </a:pPr>
            <a:r>
              <a:rPr lang="en-US" sz="4966">
                <a:solidFill>
                  <a:srgbClr val="FFFFFF"/>
                </a:solidFill>
                <a:latin typeface="Now Bold"/>
              </a:rPr>
              <a:t>DATA BALANCE: CURRENT BALANCE</a:t>
            </a:r>
          </a:p>
        </p:txBody>
      </p:sp>
      <p:sp>
        <p:nvSpPr>
          <p:cNvPr name="TextBox 6" id="6"/>
          <p:cNvSpPr txBox="true"/>
          <p:nvPr/>
        </p:nvSpPr>
        <p:spPr>
          <a:xfrm rot="0">
            <a:off x="8206010" y="2801289"/>
            <a:ext cx="9441614" cy="5368409"/>
          </a:xfrm>
          <a:prstGeom prst="rect">
            <a:avLst/>
          </a:prstGeom>
        </p:spPr>
        <p:txBody>
          <a:bodyPr anchor="t" rtlCol="false" tIns="0" lIns="0" bIns="0" rIns="0">
            <a:spAutoFit/>
          </a:bodyPr>
          <a:lstStyle/>
          <a:p>
            <a:pPr algn="just" marL="618154" indent="-309077" lvl="1">
              <a:lnSpc>
                <a:spcPts val="3951"/>
              </a:lnSpc>
              <a:buFont typeface="Arial"/>
              <a:buChar char="•"/>
            </a:pPr>
            <a:r>
              <a:rPr lang="en-US" sz="2863">
                <a:solidFill>
                  <a:srgbClr val="FFFFFF"/>
                </a:solidFill>
                <a:latin typeface="DM Sans"/>
              </a:rPr>
              <a:t>Caravan insurance dataset: 5% buyers, 95% non-buyers.</a:t>
            </a:r>
          </a:p>
          <a:p>
            <a:pPr algn="just" marL="618154" indent="-309077" lvl="1">
              <a:lnSpc>
                <a:spcPts val="3951"/>
              </a:lnSpc>
              <a:buFont typeface="Arial"/>
              <a:buChar char="•"/>
            </a:pPr>
            <a:r>
              <a:rPr lang="en-US" sz="2863">
                <a:solidFill>
                  <a:srgbClr val="FFFFFF"/>
                </a:solidFill>
                <a:latin typeface="DM Sans"/>
              </a:rPr>
              <a:t>Accurate predictions can’t be produced in an imbalanced environment because algorithms may be biased toward the majority class.</a:t>
            </a:r>
          </a:p>
          <a:p>
            <a:pPr algn="just" marL="618154" indent="-309077" lvl="1">
              <a:lnSpc>
                <a:spcPts val="3951"/>
              </a:lnSpc>
              <a:buFont typeface="Arial"/>
              <a:buChar char="•"/>
            </a:pPr>
            <a:r>
              <a:rPr lang="en-US" sz="2863">
                <a:solidFill>
                  <a:srgbClr val="FFFFFF"/>
                </a:solidFill>
                <a:latin typeface="DM Sans"/>
              </a:rPr>
              <a:t>To address the imbalance, a balance node is employed, involving over-sampling of the minority class.</a:t>
            </a:r>
          </a:p>
          <a:p>
            <a:pPr algn="just" marL="618154" indent="-309077" lvl="1">
              <a:lnSpc>
                <a:spcPts val="3951"/>
              </a:lnSpc>
              <a:buFont typeface="Arial"/>
              <a:buChar char="•"/>
            </a:pPr>
            <a:r>
              <a:rPr lang="en-US" sz="2863">
                <a:solidFill>
                  <a:srgbClr val="FFFFFF"/>
                </a:solidFill>
                <a:latin typeface="DM Sans"/>
              </a:rPr>
              <a:t>This approach aims to create a more balanced dataset.</a:t>
            </a:r>
          </a:p>
          <a:p>
            <a:pPr algn="just">
              <a:lnSpc>
                <a:spcPts val="339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4760" y="3537719"/>
            <a:ext cx="8052122" cy="4430749"/>
            <a:chOff x="0" y="0"/>
            <a:chExt cx="3056447" cy="1681836"/>
          </a:xfrm>
        </p:grpSpPr>
        <p:sp>
          <p:nvSpPr>
            <p:cNvPr name="Freeform 3" id="3"/>
            <p:cNvSpPr/>
            <p:nvPr/>
          </p:nvSpPr>
          <p:spPr>
            <a:xfrm flipH="false" flipV="false" rot="0">
              <a:off x="0" y="0"/>
              <a:ext cx="3056447" cy="1681836"/>
            </a:xfrm>
            <a:custGeom>
              <a:avLst/>
              <a:gdLst/>
              <a:ahLst/>
              <a:cxnLst/>
              <a:rect r="r" b="b" t="t" l="l"/>
              <a:pathLst>
                <a:path h="1681836" w="3056447">
                  <a:moveTo>
                    <a:pt x="0" y="0"/>
                  </a:moveTo>
                  <a:lnTo>
                    <a:pt x="3056447" y="0"/>
                  </a:lnTo>
                  <a:lnTo>
                    <a:pt x="3056447" y="1681836"/>
                  </a:lnTo>
                  <a:lnTo>
                    <a:pt x="0" y="1681836"/>
                  </a:lnTo>
                  <a:close/>
                </a:path>
              </a:pathLst>
            </a:custGeom>
            <a:solidFill>
              <a:srgbClr val="145DA0"/>
            </a:solidFill>
            <a:ln w="9525" cap="sq">
              <a:solidFill>
                <a:srgbClr val="FFFFFF"/>
              </a:solidFill>
              <a:prstDash val="solid"/>
              <a:miter/>
            </a:ln>
          </p:spPr>
        </p:sp>
        <p:sp>
          <p:nvSpPr>
            <p:cNvPr name="TextBox 4" id="4"/>
            <p:cNvSpPr txBox="true"/>
            <p:nvPr/>
          </p:nvSpPr>
          <p:spPr>
            <a:xfrm>
              <a:off x="0" y="-57150"/>
              <a:ext cx="3056447" cy="1738986"/>
            </a:xfrm>
            <a:prstGeom prst="rect">
              <a:avLst/>
            </a:prstGeom>
          </p:spPr>
          <p:txBody>
            <a:bodyPr anchor="ctr" rtlCol="false" tIns="50800" lIns="50800" bIns="50800" rIns="50800"/>
            <a:lstStyle/>
            <a:p>
              <a:pPr algn="ctr">
                <a:lnSpc>
                  <a:spcPts val="4587"/>
                </a:lnSpc>
              </a:pPr>
              <a:r>
                <a:rPr lang="en-US" sz="3324" spc="325">
                  <a:solidFill>
                    <a:srgbClr val="FFFBFB"/>
                  </a:solidFill>
                  <a:latin typeface="DM Sans"/>
                </a:rPr>
                <a:t>The insurance policy known as "Caravan insurance," provides customers with comprehensive coverage to protect their funds in the event of theft or damage to their caravan.</a:t>
              </a:r>
            </a:p>
          </p:txBody>
        </p:sp>
      </p:grpSp>
      <p:grpSp>
        <p:nvGrpSpPr>
          <p:cNvPr name="Group 5" id="5"/>
          <p:cNvGrpSpPr/>
          <p:nvPr/>
        </p:nvGrpSpPr>
        <p:grpSpPr>
          <a:xfrm rot="0">
            <a:off x="10219039" y="2084018"/>
            <a:ext cx="6609553" cy="7338152"/>
            <a:chOff x="0" y="0"/>
            <a:chExt cx="5426909" cy="6025140"/>
          </a:xfrm>
        </p:grpSpPr>
        <p:sp>
          <p:nvSpPr>
            <p:cNvPr name="Freeform 6" id="6"/>
            <p:cNvSpPr/>
            <p:nvPr/>
          </p:nvSpPr>
          <p:spPr>
            <a:xfrm flipH="false" flipV="false" rot="0">
              <a:off x="0" y="0"/>
              <a:ext cx="5426909" cy="6025140"/>
            </a:xfrm>
            <a:custGeom>
              <a:avLst/>
              <a:gdLst/>
              <a:ahLst/>
              <a:cxnLst/>
              <a:rect r="r" b="b" t="t" l="l"/>
              <a:pathLst>
                <a:path h="6025140" w="5426909">
                  <a:moveTo>
                    <a:pt x="2713455" y="6025140"/>
                  </a:moveTo>
                  <a:lnTo>
                    <a:pt x="0" y="4518855"/>
                  </a:lnTo>
                  <a:lnTo>
                    <a:pt x="0" y="1506285"/>
                  </a:lnTo>
                  <a:lnTo>
                    <a:pt x="2713455" y="0"/>
                  </a:lnTo>
                  <a:lnTo>
                    <a:pt x="5426909" y="1506285"/>
                  </a:lnTo>
                  <a:lnTo>
                    <a:pt x="5426909" y="4518855"/>
                  </a:lnTo>
                  <a:lnTo>
                    <a:pt x="2713455" y="6025140"/>
                  </a:lnTo>
                  <a:close/>
                </a:path>
              </a:pathLst>
            </a:custGeom>
            <a:blipFill>
              <a:blip r:embed="rId2"/>
              <a:stretch>
                <a:fillRect l="-48687" t="0" r="-48687" b="0"/>
              </a:stretch>
            </a:blipFill>
          </p:spPr>
        </p:sp>
      </p:grpSp>
      <p:sp>
        <p:nvSpPr>
          <p:cNvPr name="Freeform 7" id="7"/>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724760" y="1019175"/>
            <a:ext cx="14838480" cy="838200"/>
          </a:xfrm>
          <a:prstGeom prst="rect">
            <a:avLst/>
          </a:prstGeom>
        </p:spPr>
        <p:txBody>
          <a:bodyPr anchor="t" rtlCol="false" tIns="0" lIns="0" bIns="0" rIns="0">
            <a:spAutoFit/>
          </a:bodyPr>
          <a:lstStyle/>
          <a:p>
            <a:pPr algn="ctr" marL="0" indent="0" lvl="0">
              <a:lnSpc>
                <a:spcPts val="6505"/>
              </a:lnSpc>
              <a:spcBef>
                <a:spcPct val="0"/>
              </a:spcBef>
            </a:pPr>
            <a:r>
              <a:rPr lang="en-US" sz="5421">
                <a:solidFill>
                  <a:srgbClr val="56AEFF"/>
                </a:solidFill>
                <a:latin typeface="Now Bold"/>
              </a:rPr>
              <a:t>INTRODUCTION - CARAVAN INSURANCE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823430"/>
            <a:ext cx="6870952" cy="4320070"/>
          </a:xfrm>
          <a:custGeom>
            <a:avLst/>
            <a:gdLst/>
            <a:ahLst/>
            <a:cxnLst/>
            <a:rect r="r" b="b" t="t" l="l"/>
            <a:pathLst>
              <a:path h="4320070" w="6870952">
                <a:moveTo>
                  <a:pt x="0" y="0"/>
                </a:moveTo>
                <a:lnTo>
                  <a:pt x="6870952" y="0"/>
                </a:lnTo>
                <a:lnTo>
                  <a:pt x="6870952" y="4320070"/>
                </a:lnTo>
                <a:lnTo>
                  <a:pt x="0" y="4320070"/>
                </a:lnTo>
                <a:lnTo>
                  <a:pt x="0" y="0"/>
                </a:lnTo>
                <a:close/>
              </a:path>
            </a:pathLst>
          </a:custGeom>
          <a:blipFill>
            <a:blip r:embed="rId6"/>
            <a:stretch>
              <a:fillRect l="0" t="-1012" r="-1169" b="-375"/>
            </a:stretch>
          </a:blipFill>
        </p:spPr>
      </p:sp>
      <p:sp>
        <p:nvSpPr>
          <p:cNvPr name="Freeform 5" id="5"/>
          <p:cNvSpPr/>
          <p:nvPr/>
        </p:nvSpPr>
        <p:spPr>
          <a:xfrm flipH="false" flipV="false" rot="0">
            <a:off x="8316003" y="801515"/>
            <a:ext cx="8560988" cy="4341985"/>
          </a:xfrm>
          <a:custGeom>
            <a:avLst/>
            <a:gdLst/>
            <a:ahLst/>
            <a:cxnLst/>
            <a:rect r="r" b="b" t="t" l="l"/>
            <a:pathLst>
              <a:path h="4341985" w="8560988">
                <a:moveTo>
                  <a:pt x="0" y="0"/>
                </a:moveTo>
                <a:lnTo>
                  <a:pt x="8560988" y="0"/>
                </a:lnTo>
                <a:lnTo>
                  <a:pt x="8560988" y="4341985"/>
                </a:lnTo>
                <a:lnTo>
                  <a:pt x="0" y="4341985"/>
                </a:lnTo>
                <a:lnTo>
                  <a:pt x="0" y="0"/>
                </a:lnTo>
                <a:close/>
              </a:path>
            </a:pathLst>
          </a:custGeom>
          <a:blipFill>
            <a:blip r:embed="rId7"/>
            <a:stretch>
              <a:fillRect l="0" t="-748" r="0" b="-1326"/>
            </a:stretch>
          </a:blipFill>
        </p:spPr>
      </p:sp>
      <p:sp>
        <p:nvSpPr>
          <p:cNvPr name="Freeform 6" id="6"/>
          <p:cNvSpPr/>
          <p:nvPr/>
        </p:nvSpPr>
        <p:spPr>
          <a:xfrm flipH="false" flipV="false" rot="0">
            <a:off x="1028700" y="5581508"/>
            <a:ext cx="15848291" cy="4253808"/>
          </a:xfrm>
          <a:custGeom>
            <a:avLst/>
            <a:gdLst/>
            <a:ahLst/>
            <a:cxnLst/>
            <a:rect r="r" b="b" t="t" l="l"/>
            <a:pathLst>
              <a:path h="4253808" w="15848291">
                <a:moveTo>
                  <a:pt x="0" y="0"/>
                </a:moveTo>
                <a:lnTo>
                  <a:pt x="15848291" y="0"/>
                </a:lnTo>
                <a:lnTo>
                  <a:pt x="15848291" y="4253807"/>
                </a:lnTo>
                <a:lnTo>
                  <a:pt x="0" y="4253807"/>
                </a:lnTo>
                <a:lnTo>
                  <a:pt x="0" y="0"/>
                </a:lnTo>
                <a:close/>
              </a:path>
            </a:pathLst>
          </a:custGeom>
          <a:blipFill>
            <a:blip r:embed="rId8"/>
            <a:stretch>
              <a:fillRect l="0" t="-2091" r="-380" b="-3041"/>
            </a:stretch>
          </a:blipFill>
        </p:spPr>
      </p:sp>
      <p:sp>
        <p:nvSpPr>
          <p:cNvPr name="TextBox 7" id="7"/>
          <p:cNvSpPr txBox="true"/>
          <p:nvPr/>
        </p:nvSpPr>
        <p:spPr>
          <a:xfrm rot="0">
            <a:off x="4203313" y="283577"/>
            <a:ext cx="13107604" cy="528638"/>
          </a:xfrm>
          <a:prstGeom prst="rect">
            <a:avLst/>
          </a:prstGeom>
        </p:spPr>
        <p:txBody>
          <a:bodyPr anchor="t" rtlCol="false" tIns="0" lIns="0" bIns="0" rIns="0">
            <a:spAutoFit/>
          </a:bodyPr>
          <a:lstStyle/>
          <a:p>
            <a:pPr algn="l" marL="0" indent="0" lvl="0">
              <a:lnSpc>
                <a:spcPts val="4159"/>
              </a:lnSpc>
              <a:spcBef>
                <a:spcPct val="0"/>
              </a:spcBef>
            </a:pPr>
            <a:r>
              <a:rPr lang="en-US" sz="3466">
                <a:solidFill>
                  <a:srgbClr val="FFFFFF"/>
                </a:solidFill>
                <a:latin typeface="Now Bold"/>
              </a:rPr>
              <a:t>DATA BALANCE: USED BALANCE</a:t>
            </a:r>
          </a:p>
        </p:txBody>
      </p:sp>
      <p:sp>
        <p:nvSpPr>
          <p:cNvPr name="TextBox 8" id="8"/>
          <p:cNvSpPr txBox="true"/>
          <p:nvPr/>
        </p:nvSpPr>
        <p:spPr>
          <a:xfrm rot="0">
            <a:off x="1617563" y="5105400"/>
            <a:ext cx="5171499" cy="476108"/>
          </a:xfrm>
          <a:prstGeom prst="rect">
            <a:avLst/>
          </a:prstGeom>
        </p:spPr>
        <p:txBody>
          <a:bodyPr anchor="t" rtlCol="false" tIns="0" lIns="0" bIns="0" rIns="0">
            <a:spAutoFit/>
          </a:bodyPr>
          <a:lstStyle/>
          <a:p>
            <a:pPr algn="ctr">
              <a:lnSpc>
                <a:spcPts val="3970"/>
              </a:lnSpc>
            </a:pPr>
            <a:r>
              <a:rPr lang="en-US" sz="2835">
                <a:solidFill>
                  <a:srgbClr val="FFFFFF"/>
                </a:solidFill>
                <a:latin typeface="Open Sans"/>
              </a:rPr>
              <a:t>55-45</a:t>
            </a:r>
          </a:p>
        </p:txBody>
      </p:sp>
      <p:sp>
        <p:nvSpPr>
          <p:cNvPr name="TextBox 9" id="9"/>
          <p:cNvSpPr txBox="true"/>
          <p:nvPr/>
        </p:nvSpPr>
        <p:spPr>
          <a:xfrm rot="0">
            <a:off x="10211958" y="5105400"/>
            <a:ext cx="5180350" cy="476841"/>
          </a:xfrm>
          <a:prstGeom prst="rect">
            <a:avLst/>
          </a:prstGeom>
        </p:spPr>
        <p:txBody>
          <a:bodyPr anchor="t" rtlCol="false" tIns="0" lIns="0" bIns="0" rIns="0">
            <a:spAutoFit/>
          </a:bodyPr>
          <a:lstStyle/>
          <a:p>
            <a:pPr algn="ctr">
              <a:lnSpc>
                <a:spcPts val="3977"/>
              </a:lnSpc>
            </a:pPr>
            <a:r>
              <a:rPr lang="en-US" sz="2840">
                <a:solidFill>
                  <a:srgbClr val="FFFFFF"/>
                </a:solidFill>
                <a:latin typeface="Open Sans"/>
              </a:rPr>
              <a:t>60-40</a:t>
            </a:r>
          </a:p>
        </p:txBody>
      </p:sp>
      <p:sp>
        <p:nvSpPr>
          <p:cNvPr name="TextBox 10" id="10"/>
          <p:cNvSpPr txBox="true"/>
          <p:nvPr/>
        </p:nvSpPr>
        <p:spPr>
          <a:xfrm rot="0">
            <a:off x="5987440" y="9853511"/>
            <a:ext cx="4657127" cy="433489"/>
          </a:xfrm>
          <a:prstGeom prst="rect">
            <a:avLst/>
          </a:prstGeom>
        </p:spPr>
        <p:txBody>
          <a:bodyPr anchor="t" rtlCol="false" tIns="0" lIns="0" bIns="0" rIns="0">
            <a:spAutoFit/>
          </a:bodyPr>
          <a:lstStyle/>
          <a:p>
            <a:pPr algn="ctr">
              <a:lnSpc>
                <a:spcPts val="3575"/>
              </a:lnSpc>
            </a:pPr>
            <a:r>
              <a:rPr lang="en-US" sz="2553">
                <a:solidFill>
                  <a:srgbClr val="FFFFFF"/>
                </a:solidFill>
                <a:latin typeface="Open Sans"/>
              </a:rPr>
              <a:t>70-30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104317" y="-3436350"/>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60382" y="7766838"/>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19175" y="2453487"/>
            <a:ext cx="16782827" cy="5313350"/>
          </a:xfrm>
          <a:prstGeom prst="rect">
            <a:avLst/>
          </a:prstGeom>
        </p:spPr>
        <p:txBody>
          <a:bodyPr anchor="t" rtlCol="false" tIns="0" lIns="0" bIns="0" rIns="0">
            <a:spAutoFit/>
          </a:bodyPr>
          <a:lstStyle/>
          <a:p>
            <a:pPr algn="just" marL="824733" indent="-412366" lvl="1">
              <a:lnSpc>
                <a:spcPts val="5271"/>
              </a:lnSpc>
              <a:buFont typeface="Arial"/>
              <a:buChar char="•"/>
            </a:pPr>
            <a:r>
              <a:rPr lang="en-US" sz="3819">
                <a:solidFill>
                  <a:srgbClr val="FFFFFF"/>
                </a:solidFill>
                <a:latin typeface="DM Sans"/>
              </a:rPr>
              <a:t>Under each of the data balancing proportions that were covered in the previous slide, four data mining algorithms were used to analyze the data and create a customer profile of the Caravan Insurance buyers. </a:t>
            </a:r>
          </a:p>
          <a:p>
            <a:pPr algn="just" marL="824733" indent="-412366" lvl="1">
              <a:lnSpc>
                <a:spcPts val="5271"/>
              </a:lnSpc>
              <a:buFont typeface="Arial"/>
              <a:buChar char="•"/>
            </a:pPr>
            <a:r>
              <a:rPr lang="en-US" sz="3819">
                <a:solidFill>
                  <a:srgbClr val="FFFFFF"/>
                </a:solidFill>
                <a:latin typeface="DM Sans"/>
              </a:rPr>
              <a:t>The models used are:</a:t>
            </a:r>
          </a:p>
          <a:p>
            <a:pPr algn="just" marL="1649465" indent="-549822" lvl="2">
              <a:lnSpc>
                <a:spcPts val="5271"/>
              </a:lnSpc>
              <a:buFont typeface="Arial"/>
              <a:buChar char="•"/>
            </a:pPr>
            <a:r>
              <a:rPr lang="en-US" sz="3819">
                <a:solidFill>
                  <a:srgbClr val="FFFFFF"/>
                </a:solidFill>
                <a:latin typeface="DM Sans"/>
              </a:rPr>
              <a:t>C5</a:t>
            </a:r>
          </a:p>
          <a:p>
            <a:pPr algn="just" marL="1649465" indent="-549822" lvl="2">
              <a:lnSpc>
                <a:spcPts val="5271"/>
              </a:lnSpc>
              <a:buFont typeface="Arial"/>
              <a:buChar char="•"/>
            </a:pPr>
            <a:r>
              <a:rPr lang="en-US" sz="3819">
                <a:solidFill>
                  <a:srgbClr val="FFFFFF"/>
                </a:solidFill>
                <a:latin typeface="DM Sans"/>
              </a:rPr>
              <a:t>Random Tree</a:t>
            </a:r>
          </a:p>
          <a:p>
            <a:pPr algn="just" marL="1649465" indent="-549822" lvl="2">
              <a:lnSpc>
                <a:spcPts val="5271"/>
              </a:lnSpc>
              <a:buFont typeface="Arial"/>
              <a:buChar char="•"/>
            </a:pPr>
            <a:r>
              <a:rPr lang="en-US" sz="3819">
                <a:solidFill>
                  <a:srgbClr val="FFFFFF"/>
                </a:solidFill>
                <a:latin typeface="DM Sans"/>
              </a:rPr>
              <a:t>C&amp;RT</a:t>
            </a:r>
          </a:p>
          <a:p>
            <a:pPr algn="just" marL="1649465" indent="-549822" lvl="2">
              <a:lnSpc>
                <a:spcPts val="5271"/>
              </a:lnSpc>
              <a:buFont typeface="Arial"/>
              <a:buChar char="•"/>
            </a:pPr>
            <a:r>
              <a:rPr lang="en-US" sz="3819">
                <a:solidFill>
                  <a:srgbClr val="FFFFFF"/>
                </a:solidFill>
                <a:latin typeface="DM Sans"/>
              </a:rPr>
              <a:t>Logistic Regression</a:t>
            </a:r>
          </a:p>
        </p:txBody>
      </p:sp>
      <p:sp>
        <p:nvSpPr>
          <p:cNvPr name="TextBox 9" id="9"/>
          <p:cNvSpPr txBox="true"/>
          <p:nvPr/>
        </p:nvSpPr>
        <p:spPr>
          <a:xfrm rot="0">
            <a:off x="1896131" y="652463"/>
            <a:ext cx="14812337" cy="771525"/>
          </a:xfrm>
          <a:prstGeom prst="rect">
            <a:avLst/>
          </a:prstGeom>
        </p:spPr>
        <p:txBody>
          <a:bodyPr anchor="t" rtlCol="false" tIns="0" lIns="0" bIns="0" rIns="0">
            <a:spAutoFit/>
          </a:bodyPr>
          <a:lstStyle/>
          <a:p>
            <a:pPr algn="ctr" marL="0" indent="0" lvl="0">
              <a:lnSpc>
                <a:spcPts val="6091"/>
              </a:lnSpc>
              <a:spcBef>
                <a:spcPct val="0"/>
              </a:spcBef>
            </a:pPr>
            <a:r>
              <a:rPr lang="en-US" sz="5076">
                <a:solidFill>
                  <a:srgbClr val="FFFFFF"/>
                </a:solidFill>
                <a:latin typeface="Now Bold"/>
              </a:rPr>
              <a:t> ALGORITHMS USED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728873" y="-29782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523623" y="1398920"/>
            <a:ext cx="13822600" cy="990600"/>
          </a:xfrm>
          <a:prstGeom prst="rect">
            <a:avLst/>
          </a:prstGeom>
        </p:spPr>
        <p:txBody>
          <a:bodyPr anchor="t" rtlCol="false" tIns="0" lIns="0" bIns="0" rIns="0">
            <a:spAutoFit/>
          </a:bodyPr>
          <a:lstStyle/>
          <a:p>
            <a:pPr marL="0" indent="0" lvl="0">
              <a:lnSpc>
                <a:spcPts val="7762"/>
              </a:lnSpc>
              <a:spcBef>
                <a:spcPct val="0"/>
              </a:spcBef>
            </a:pPr>
            <a:r>
              <a:rPr lang="en-US" sz="6468">
                <a:solidFill>
                  <a:srgbClr val="FFFFFF"/>
                </a:solidFill>
                <a:latin typeface="Now Bold"/>
              </a:rPr>
              <a:t> PREDICTIONS</a:t>
            </a:r>
          </a:p>
        </p:txBody>
      </p:sp>
      <p:sp>
        <p:nvSpPr>
          <p:cNvPr name="TextBox 9" id="9"/>
          <p:cNvSpPr txBox="true"/>
          <p:nvPr/>
        </p:nvSpPr>
        <p:spPr>
          <a:xfrm rot="0">
            <a:off x="1028700" y="4120362"/>
            <a:ext cx="16782827" cy="1979600"/>
          </a:xfrm>
          <a:prstGeom prst="rect">
            <a:avLst/>
          </a:prstGeom>
        </p:spPr>
        <p:txBody>
          <a:bodyPr anchor="t" rtlCol="false" tIns="0" lIns="0" bIns="0" rIns="0">
            <a:spAutoFit/>
          </a:bodyPr>
          <a:lstStyle/>
          <a:p>
            <a:pPr algn="ctr">
              <a:lnSpc>
                <a:spcPts val="5271"/>
              </a:lnSpc>
            </a:pPr>
            <a:r>
              <a:rPr lang="en-US" sz="3819">
                <a:solidFill>
                  <a:srgbClr val="FFFFFF"/>
                </a:solidFill>
                <a:latin typeface="DM Sans"/>
              </a:rPr>
              <a:t>This will display the most precise models across three different ratios: 55%-45%, 60%-40%, and 70%-30%, to achieve optimal outcomes.</a:t>
            </a:r>
          </a:p>
          <a:p>
            <a:pPr algn="ctr">
              <a:lnSpc>
                <a:spcPts val="527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7139196"/>
            <a:ext cx="8652990" cy="3078445"/>
          </a:xfrm>
          <a:custGeom>
            <a:avLst/>
            <a:gdLst/>
            <a:ahLst/>
            <a:cxnLst/>
            <a:rect r="r" b="b" t="t" l="l"/>
            <a:pathLst>
              <a:path h="3078445" w="8652990">
                <a:moveTo>
                  <a:pt x="0" y="0"/>
                </a:moveTo>
                <a:lnTo>
                  <a:pt x="8652990" y="0"/>
                </a:lnTo>
                <a:lnTo>
                  <a:pt x="8652990" y="3078445"/>
                </a:lnTo>
                <a:lnTo>
                  <a:pt x="0" y="3078445"/>
                </a:lnTo>
                <a:lnTo>
                  <a:pt x="0" y="0"/>
                </a:lnTo>
                <a:close/>
              </a:path>
            </a:pathLst>
          </a:custGeom>
          <a:blipFill>
            <a:blip r:embed="rId12"/>
            <a:stretch>
              <a:fillRect l="-260" t="-2422" r="-260" b="0"/>
            </a:stretch>
          </a:blipFill>
        </p:spPr>
      </p:sp>
      <p:sp>
        <p:nvSpPr>
          <p:cNvPr name="Freeform 9" id="9"/>
          <p:cNvSpPr/>
          <p:nvPr/>
        </p:nvSpPr>
        <p:spPr>
          <a:xfrm flipH="false" flipV="false" rot="0">
            <a:off x="8652990" y="7118973"/>
            <a:ext cx="9635010" cy="3185228"/>
          </a:xfrm>
          <a:custGeom>
            <a:avLst/>
            <a:gdLst/>
            <a:ahLst/>
            <a:cxnLst/>
            <a:rect r="r" b="b" t="t" l="l"/>
            <a:pathLst>
              <a:path h="3185228" w="9635010">
                <a:moveTo>
                  <a:pt x="0" y="0"/>
                </a:moveTo>
                <a:lnTo>
                  <a:pt x="9635010" y="0"/>
                </a:lnTo>
                <a:lnTo>
                  <a:pt x="9635010" y="3185228"/>
                </a:lnTo>
                <a:lnTo>
                  <a:pt x="0" y="3185228"/>
                </a:lnTo>
                <a:lnTo>
                  <a:pt x="0" y="0"/>
                </a:lnTo>
                <a:close/>
              </a:path>
            </a:pathLst>
          </a:custGeom>
          <a:blipFill>
            <a:blip r:embed="rId13"/>
            <a:stretch>
              <a:fillRect l="0" t="-2332" r="0" b="-765"/>
            </a:stretch>
          </a:blipFill>
        </p:spPr>
      </p:sp>
      <p:sp>
        <p:nvSpPr>
          <p:cNvPr name="Freeform 10" id="10"/>
          <p:cNvSpPr/>
          <p:nvPr/>
        </p:nvSpPr>
        <p:spPr>
          <a:xfrm flipH="false" flipV="false" rot="0">
            <a:off x="0" y="1028700"/>
            <a:ext cx="8537979" cy="2736270"/>
          </a:xfrm>
          <a:custGeom>
            <a:avLst/>
            <a:gdLst/>
            <a:ahLst/>
            <a:cxnLst/>
            <a:rect r="r" b="b" t="t" l="l"/>
            <a:pathLst>
              <a:path h="2736270" w="8537979">
                <a:moveTo>
                  <a:pt x="0" y="0"/>
                </a:moveTo>
                <a:lnTo>
                  <a:pt x="8537979" y="0"/>
                </a:lnTo>
                <a:lnTo>
                  <a:pt x="8537979" y="2736270"/>
                </a:lnTo>
                <a:lnTo>
                  <a:pt x="0" y="2736270"/>
                </a:lnTo>
                <a:lnTo>
                  <a:pt x="0" y="0"/>
                </a:lnTo>
                <a:close/>
              </a:path>
            </a:pathLst>
          </a:custGeom>
          <a:blipFill>
            <a:blip r:embed="rId14"/>
            <a:stretch>
              <a:fillRect l="-3481" t="0" r="-1269" b="0"/>
            </a:stretch>
          </a:blipFill>
        </p:spPr>
      </p:sp>
      <p:sp>
        <p:nvSpPr>
          <p:cNvPr name="Freeform 11" id="11"/>
          <p:cNvSpPr/>
          <p:nvPr/>
        </p:nvSpPr>
        <p:spPr>
          <a:xfrm flipH="false" flipV="false" rot="0">
            <a:off x="8537979" y="1028700"/>
            <a:ext cx="9860197" cy="2736270"/>
          </a:xfrm>
          <a:custGeom>
            <a:avLst/>
            <a:gdLst/>
            <a:ahLst/>
            <a:cxnLst/>
            <a:rect r="r" b="b" t="t" l="l"/>
            <a:pathLst>
              <a:path h="2736270" w="9860197">
                <a:moveTo>
                  <a:pt x="0" y="0"/>
                </a:moveTo>
                <a:lnTo>
                  <a:pt x="9860197" y="0"/>
                </a:lnTo>
                <a:lnTo>
                  <a:pt x="9860197" y="2736270"/>
                </a:lnTo>
                <a:lnTo>
                  <a:pt x="0" y="2736270"/>
                </a:lnTo>
                <a:lnTo>
                  <a:pt x="0" y="0"/>
                </a:lnTo>
                <a:close/>
              </a:path>
            </a:pathLst>
          </a:custGeom>
          <a:blipFill>
            <a:blip r:embed="rId15"/>
            <a:stretch>
              <a:fillRect l="-364" t="-557" r="-433" b="-557"/>
            </a:stretch>
          </a:blipFill>
        </p:spPr>
      </p:sp>
      <p:sp>
        <p:nvSpPr>
          <p:cNvPr name="Freeform 12" id="12"/>
          <p:cNvSpPr/>
          <p:nvPr/>
        </p:nvSpPr>
        <p:spPr>
          <a:xfrm flipH="false" flipV="false" rot="0">
            <a:off x="0" y="3764970"/>
            <a:ext cx="8669863" cy="3380806"/>
          </a:xfrm>
          <a:custGeom>
            <a:avLst/>
            <a:gdLst/>
            <a:ahLst/>
            <a:cxnLst/>
            <a:rect r="r" b="b" t="t" l="l"/>
            <a:pathLst>
              <a:path h="3380806" w="8669863">
                <a:moveTo>
                  <a:pt x="0" y="0"/>
                </a:moveTo>
                <a:lnTo>
                  <a:pt x="8669863" y="0"/>
                </a:lnTo>
                <a:lnTo>
                  <a:pt x="8669863" y="3380806"/>
                </a:lnTo>
                <a:lnTo>
                  <a:pt x="0" y="3380806"/>
                </a:lnTo>
                <a:lnTo>
                  <a:pt x="0" y="0"/>
                </a:lnTo>
                <a:close/>
              </a:path>
            </a:pathLst>
          </a:custGeom>
          <a:blipFill>
            <a:blip r:embed="rId16"/>
            <a:stretch>
              <a:fillRect l="0" t="-673" r="0" b="-673"/>
            </a:stretch>
          </a:blipFill>
        </p:spPr>
      </p:sp>
      <p:sp>
        <p:nvSpPr>
          <p:cNvPr name="Freeform 13" id="13"/>
          <p:cNvSpPr/>
          <p:nvPr/>
        </p:nvSpPr>
        <p:spPr>
          <a:xfrm flipH="false" flipV="false" rot="0">
            <a:off x="8669863" y="3796135"/>
            <a:ext cx="9618137" cy="3291672"/>
          </a:xfrm>
          <a:custGeom>
            <a:avLst/>
            <a:gdLst/>
            <a:ahLst/>
            <a:cxnLst/>
            <a:rect r="r" b="b" t="t" l="l"/>
            <a:pathLst>
              <a:path h="3291672" w="9618137">
                <a:moveTo>
                  <a:pt x="0" y="0"/>
                </a:moveTo>
                <a:lnTo>
                  <a:pt x="9618137" y="0"/>
                </a:lnTo>
                <a:lnTo>
                  <a:pt x="9618137" y="3291672"/>
                </a:lnTo>
                <a:lnTo>
                  <a:pt x="0" y="3291672"/>
                </a:lnTo>
                <a:lnTo>
                  <a:pt x="0" y="0"/>
                </a:lnTo>
                <a:close/>
              </a:path>
            </a:pathLst>
          </a:custGeom>
          <a:blipFill>
            <a:blip r:embed="rId17"/>
            <a:stretch>
              <a:fillRect l="-1743" t="0" r="-1743" b="0"/>
            </a:stretch>
          </a:blipFill>
        </p:spPr>
      </p:sp>
      <p:sp>
        <p:nvSpPr>
          <p:cNvPr name="TextBox 14" id="14"/>
          <p:cNvSpPr txBox="true"/>
          <p:nvPr/>
        </p:nvSpPr>
        <p:spPr>
          <a:xfrm rot="0">
            <a:off x="5523623" y="177009"/>
            <a:ext cx="13822600" cy="428625"/>
          </a:xfrm>
          <a:prstGeom prst="rect">
            <a:avLst/>
          </a:prstGeom>
        </p:spPr>
        <p:txBody>
          <a:bodyPr anchor="t" rtlCol="false" tIns="0" lIns="0" bIns="0" rIns="0">
            <a:spAutoFit/>
          </a:bodyPr>
          <a:lstStyle/>
          <a:p>
            <a:pPr marL="0" indent="0" lvl="0">
              <a:lnSpc>
                <a:spcPts val="3442"/>
              </a:lnSpc>
              <a:spcBef>
                <a:spcPct val="0"/>
              </a:spcBef>
            </a:pPr>
            <a:r>
              <a:rPr lang="en-US" sz="2868">
                <a:solidFill>
                  <a:srgbClr val="FFFFFF"/>
                </a:solidFill>
                <a:latin typeface="Now Bold"/>
              </a:rPr>
              <a:t> EVALUATION OF THE MODEL'S RESULTS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361519" y="742772"/>
            <a:ext cx="6744902" cy="4250021"/>
          </a:xfrm>
          <a:custGeom>
            <a:avLst/>
            <a:gdLst/>
            <a:ahLst/>
            <a:cxnLst/>
            <a:rect r="r" b="b" t="t" l="l"/>
            <a:pathLst>
              <a:path h="4250021" w="6744902">
                <a:moveTo>
                  <a:pt x="0" y="0"/>
                </a:moveTo>
                <a:lnTo>
                  <a:pt x="6744902" y="0"/>
                </a:lnTo>
                <a:lnTo>
                  <a:pt x="6744902" y="4250021"/>
                </a:lnTo>
                <a:lnTo>
                  <a:pt x="0" y="4250021"/>
                </a:lnTo>
                <a:lnTo>
                  <a:pt x="0" y="0"/>
                </a:lnTo>
                <a:close/>
              </a:path>
            </a:pathLst>
          </a:custGeom>
          <a:blipFill>
            <a:blip r:embed="rId12"/>
            <a:stretch>
              <a:fillRect l="0" t="0" r="0" b="0"/>
            </a:stretch>
          </a:blipFill>
        </p:spPr>
      </p:sp>
      <p:sp>
        <p:nvSpPr>
          <p:cNvPr name="Freeform 9" id="9"/>
          <p:cNvSpPr/>
          <p:nvPr/>
        </p:nvSpPr>
        <p:spPr>
          <a:xfrm flipH="false" flipV="false" rot="0">
            <a:off x="11361519" y="5761714"/>
            <a:ext cx="6744902" cy="4181196"/>
          </a:xfrm>
          <a:custGeom>
            <a:avLst/>
            <a:gdLst/>
            <a:ahLst/>
            <a:cxnLst/>
            <a:rect r="r" b="b" t="t" l="l"/>
            <a:pathLst>
              <a:path h="4181196" w="6744902">
                <a:moveTo>
                  <a:pt x="0" y="0"/>
                </a:moveTo>
                <a:lnTo>
                  <a:pt x="6744902" y="0"/>
                </a:lnTo>
                <a:lnTo>
                  <a:pt x="6744902" y="4181196"/>
                </a:lnTo>
                <a:lnTo>
                  <a:pt x="0" y="4181196"/>
                </a:lnTo>
                <a:lnTo>
                  <a:pt x="0" y="0"/>
                </a:lnTo>
                <a:close/>
              </a:path>
            </a:pathLst>
          </a:custGeom>
          <a:blipFill>
            <a:blip r:embed="rId13"/>
            <a:stretch>
              <a:fillRect l="0" t="0" r="0" b="0"/>
            </a:stretch>
          </a:blipFill>
        </p:spPr>
      </p:sp>
      <p:sp>
        <p:nvSpPr>
          <p:cNvPr name="Freeform 10" id="10"/>
          <p:cNvSpPr/>
          <p:nvPr/>
        </p:nvSpPr>
        <p:spPr>
          <a:xfrm flipH="false" flipV="false" rot="0">
            <a:off x="153865" y="2256189"/>
            <a:ext cx="11053869" cy="6023687"/>
          </a:xfrm>
          <a:custGeom>
            <a:avLst/>
            <a:gdLst/>
            <a:ahLst/>
            <a:cxnLst/>
            <a:rect r="r" b="b" t="t" l="l"/>
            <a:pathLst>
              <a:path h="6023687" w="11053869">
                <a:moveTo>
                  <a:pt x="0" y="0"/>
                </a:moveTo>
                <a:lnTo>
                  <a:pt x="11053870" y="0"/>
                </a:lnTo>
                <a:lnTo>
                  <a:pt x="11053870" y="6023687"/>
                </a:lnTo>
                <a:lnTo>
                  <a:pt x="0" y="6023687"/>
                </a:lnTo>
                <a:lnTo>
                  <a:pt x="0" y="0"/>
                </a:lnTo>
                <a:close/>
              </a:path>
            </a:pathLst>
          </a:custGeom>
          <a:blipFill>
            <a:blip r:embed="rId14"/>
            <a:stretch>
              <a:fillRect l="-929" t="0" r="-3092" b="0"/>
            </a:stretch>
          </a:blipFill>
        </p:spPr>
      </p:sp>
      <p:sp>
        <p:nvSpPr>
          <p:cNvPr name="TextBox 11" id="11"/>
          <p:cNvSpPr txBox="true"/>
          <p:nvPr/>
        </p:nvSpPr>
        <p:spPr>
          <a:xfrm rot="0">
            <a:off x="444243" y="223266"/>
            <a:ext cx="8319690" cy="1000651"/>
          </a:xfrm>
          <a:prstGeom prst="rect">
            <a:avLst/>
          </a:prstGeom>
        </p:spPr>
        <p:txBody>
          <a:bodyPr anchor="t" rtlCol="false" tIns="0" lIns="0" bIns="0" rIns="0">
            <a:spAutoFit/>
          </a:bodyPr>
          <a:lstStyle/>
          <a:p>
            <a:pPr>
              <a:lnSpc>
                <a:spcPts val="3400"/>
              </a:lnSpc>
            </a:pPr>
            <a:r>
              <a:rPr lang="en-US" sz="2833">
                <a:solidFill>
                  <a:srgbClr val="FFFFFF"/>
                </a:solidFill>
                <a:latin typeface="Now Bold"/>
              </a:rPr>
              <a:t> 55-45 BALANCING WITH ALL FEATURES</a:t>
            </a:r>
          </a:p>
          <a:p>
            <a:pPr marL="0" indent="0" lvl="0">
              <a:lnSpc>
                <a:spcPts val="4517"/>
              </a:lnSpc>
              <a:spcBef>
                <a:spcPct val="0"/>
              </a:spcBef>
            </a:pPr>
          </a:p>
        </p:txBody>
      </p:sp>
      <p:sp>
        <p:nvSpPr>
          <p:cNvPr name="TextBox 12" id="12"/>
          <p:cNvSpPr txBox="true"/>
          <p:nvPr/>
        </p:nvSpPr>
        <p:spPr>
          <a:xfrm rot="0">
            <a:off x="9905893" y="156591"/>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C5</a:t>
            </a:r>
          </a:p>
        </p:txBody>
      </p:sp>
      <p:sp>
        <p:nvSpPr>
          <p:cNvPr name="TextBox 13" id="13"/>
          <p:cNvSpPr txBox="true"/>
          <p:nvPr/>
        </p:nvSpPr>
        <p:spPr>
          <a:xfrm rot="0">
            <a:off x="10904471" y="5201357"/>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Random tree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228364" y="667791"/>
            <a:ext cx="6878057" cy="4434059"/>
          </a:xfrm>
          <a:custGeom>
            <a:avLst/>
            <a:gdLst/>
            <a:ahLst/>
            <a:cxnLst/>
            <a:rect r="r" b="b" t="t" l="l"/>
            <a:pathLst>
              <a:path h="4434059" w="6878057">
                <a:moveTo>
                  <a:pt x="0" y="0"/>
                </a:moveTo>
                <a:lnTo>
                  <a:pt x="6878057" y="0"/>
                </a:lnTo>
                <a:lnTo>
                  <a:pt x="6878057" y="4434059"/>
                </a:lnTo>
                <a:lnTo>
                  <a:pt x="0" y="4434059"/>
                </a:lnTo>
                <a:lnTo>
                  <a:pt x="0" y="0"/>
                </a:lnTo>
                <a:close/>
              </a:path>
            </a:pathLst>
          </a:custGeom>
          <a:blipFill>
            <a:blip r:embed="rId12"/>
            <a:stretch>
              <a:fillRect l="0" t="0" r="0" b="0"/>
            </a:stretch>
          </a:blipFill>
        </p:spPr>
      </p:sp>
      <p:sp>
        <p:nvSpPr>
          <p:cNvPr name="Freeform 9" id="9"/>
          <p:cNvSpPr/>
          <p:nvPr/>
        </p:nvSpPr>
        <p:spPr>
          <a:xfrm flipH="false" flipV="false" rot="0">
            <a:off x="11138687" y="5632034"/>
            <a:ext cx="7057410" cy="4376341"/>
          </a:xfrm>
          <a:custGeom>
            <a:avLst/>
            <a:gdLst/>
            <a:ahLst/>
            <a:cxnLst/>
            <a:rect r="r" b="b" t="t" l="l"/>
            <a:pathLst>
              <a:path h="4376341" w="7057410">
                <a:moveTo>
                  <a:pt x="0" y="0"/>
                </a:moveTo>
                <a:lnTo>
                  <a:pt x="7057410" y="0"/>
                </a:lnTo>
                <a:lnTo>
                  <a:pt x="7057410" y="4376341"/>
                </a:lnTo>
                <a:lnTo>
                  <a:pt x="0" y="4376341"/>
                </a:lnTo>
                <a:lnTo>
                  <a:pt x="0" y="0"/>
                </a:lnTo>
                <a:close/>
              </a:path>
            </a:pathLst>
          </a:custGeom>
          <a:blipFill>
            <a:blip r:embed="rId13"/>
            <a:stretch>
              <a:fillRect l="0" t="0" r="0" b="0"/>
            </a:stretch>
          </a:blipFill>
        </p:spPr>
      </p:sp>
      <p:sp>
        <p:nvSpPr>
          <p:cNvPr name="Freeform 10" id="10"/>
          <p:cNvSpPr/>
          <p:nvPr/>
        </p:nvSpPr>
        <p:spPr>
          <a:xfrm flipH="false" flipV="false" rot="0">
            <a:off x="109845" y="2187512"/>
            <a:ext cx="10701356" cy="5828675"/>
          </a:xfrm>
          <a:custGeom>
            <a:avLst/>
            <a:gdLst/>
            <a:ahLst/>
            <a:cxnLst/>
            <a:rect r="r" b="b" t="t" l="l"/>
            <a:pathLst>
              <a:path h="5828675" w="10701356">
                <a:moveTo>
                  <a:pt x="0" y="0"/>
                </a:moveTo>
                <a:lnTo>
                  <a:pt x="10701356" y="0"/>
                </a:lnTo>
                <a:lnTo>
                  <a:pt x="10701356" y="5828675"/>
                </a:lnTo>
                <a:lnTo>
                  <a:pt x="0" y="5828675"/>
                </a:lnTo>
                <a:lnTo>
                  <a:pt x="0" y="0"/>
                </a:lnTo>
                <a:close/>
              </a:path>
            </a:pathLst>
          </a:custGeom>
          <a:blipFill>
            <a:blip r:embed="rId14"/>
            <a:stretch>
              <a:fillRect l="-276" t="0" r="-276" b="0"/>
            </a:stretch>
          </a:blipFill>
        </p:spPr>
      </p:sp>
      <p:sp>
        <p:nvSpPr>
          <p:cNvPr name="TextBox 11" id="11"/>
          <p:cNvSpPr txBox="true"/>
          <p:nvPr/>
        </p:nvSpPr>
        <p:spPr>
          <a:xfrm rot="0">
            <a:off x="444243" y="223266"/>
            <a:ext cx="8879987" cy="1427521"/>
          </a:xfrm>
          <a:prstGeom prst="rect">
            <a:avLst/>
          </a:prstGeom>
        </p:spPr>
        <p:txBody>
          <a:bodyPr anchor="t" rtlCol="false" tIns="0" lIns="0" bIns="0" rIns="0">
            <a:spAutoFit/>
          </a:bodyPr>
          <a:lstStyle/>
          <a:p>
            <a:pPr>
              <a:lnSpc>
                <a:spcPts val="3400"/>
              </a:lnSpc>
            </a:pPr>
            <a:r>
              <a:rPr lang="en-US" sz="2833">
                <a:solidFill>
                  <a:srgbClr val="FFFFFF"/>
                </a:solidFill>
                <a:latin typeface="Now Bold"/>
              </a:rPr>
              <a:t>55-45 BALANCING WITH SELECTED FEATURES</a:t>
            </a:r>
          </a:p>
          <a:p>
            <a:pPr>
              <a:lnSpc>
                <a:spcPts val="3400"/>
              </a:lnSpc>
            </a:pPr>
          </a:p>
          <a:p>
            <a:pPr marL="0" indent="0" lvl="0">
              <a:lnSpc>
                <a:spcPts val="4517"/>
              </a:lnSpc>
              <a:spcBef>
                <a:spcPct val="0"/>
              </a:spcBef>
            </a:pPr>
          </a:p>
        </p:txBody>
      </p:sp>
      <p:sp>
        <p:nvSpPr>
          <p:cNvPr name="TextBox 12" id="12"/>
          <p:cNvSpPr txBox="true"/>
          <p:nvPr/>
        </p:nvSpPr>
        <p:spPr>
          <a:xfrm rot="0">
            <a:off x="9897418" y="112582"/>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C5</a:t>
            </a:r>
          </a:p>
        </p:txBody>
      </p:sp>
      <p:sp>
        <p:nvSpPr>
          <p:cNvPr name="TextBox 13" id="13"/>
          <p:cNvSpPr txBox="true"/>
          <p:nvPr/>
        </p:nvSpPr>
        <p:spPr>
          <a:xfrm rot="0">
            <a:off x="10811201" y="5076825"/>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Random tree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84343" y="-3248485"/>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21441" y="7852312"/>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931659" y="635589"/>
            <a:ext cx="6849803" cy="4632444"/>
          </a:xfrm>
          <a:custGeom>
            <a:avLst/>
            <a:gdLst/>
            <a:ahLst/>
            <a:cxnLst/>
            <a:rect r="r" b="b" t="t" l="l"/>
            <a:pathLst>
              <a:path h="4632444" w="6849803">
                <a:moveTo>
                  <a:pt x="0" y="0"/>
                </a:moveTo>
                <a:lnTo>
                  <a:pt x="6849802" y="0"/>
                </a:lnTo>
                <a:lnTo>
                  <a:pt x="6849802" y="4632443"/>
                </a:lnTo>
                <a:lnTo>
                  <a:pt x="0" y="4632443"/>
                </a:lnTo>
                <a:lnTo>
                  <a:pt x="0" y="0"/>
                </a:lnTo>
                <a:close/>
              </a:path>
            </a:pathLst>
          </a:custGeom>
          <a:blipFill>
            <a:blip r:embed="rId12"/>
            <a:stretch>
              <a:fillRect l="0" t="0" r="0" b="0"/>
            </a:stretch>
          </a:blipFill>
        </p:spPr>
      </p:sp>
      <p:sp>
        <p:nvSpPr>
          <p:cNvPr name="Freeform 9" id="9"/>
          <p:cNvSpPr/>
          <p:nvPr/>
        </p:nvSpPr>
        <p:spPr>
          <a:xfrm flipH="false" flipV="false" rot="0">
            <a:off x="10931659" y="5870098"/>
            <a:ext cx="6849803" cy="4113054"/>
          </a:xfrm>
          <a:custGeom>
            <a:avLst/>
            <a:gdLst/>
            <a:ahLst/>
            <a:cxnLst/>
            <a:rect r="r" b="b" t="t" l="l"/>
            <a:pathLst>
              <a:path h="4113054" w="6849803">
                <a:moveTo>
                  <a:pt x="0" y="0"/>
                </a:moveTo>
                <a:lnTo>
                  <a:pt x="6849802" y="0"/>
                </a:lnTo>
                <a:lnTo>
                  <a:pt x="6849802" y="4113054"/>
                </a:lnTo>
                <a:lnTo>
                  <a:pt x="0" y="4113054"/>
                </a:lnTo>
                <a:lnTo>
                  <a:pt x="0" y="0"/>
                </a:lnTo>
                <a:close/>
              </a:path>
            </a:pathLst>
          </a:custGeom>
          <a:blipFill>
            <a:blip r:embed="rId13"/>
            <a:stretch>
              <a:fillRect l="-1618" t="0" r="-1618" b="0"/>
            </a:stretch>
          </a:blipFill>
        </p:spPr>
      </p:sp>
      <p:sp>
        <p:nvSpPr>
          <p:cNvPr name="Freeform 10" id="10"/>
          <p:cNvSpPr/>
          <p:nvPr/>
        </p:nvSpPr>
        <p:spPr>
          <a:xfrm flipH="false" flipV="false" rot="0">
            <a:off x="580466" y="1930208"/>
            <a:ext cx="9991577" cy="5720458"/>
          </a:xfrm>
          <a:custGeom>
            <a:avLst/>
            <a:gdLst/>
            <a:ahLst/>
            <a:cxnLst/>
            <a:rect r="r" b="b" t="t" l="l"/>
            <a:pathLst>
              <a:path h="5720458" w="9991577">
                <a:moveTo>
                  <a:pt x="0" y="0"/>
                </a:moveTo>
                <a:lnTo>
                  <a:pt x="9991577" y="0"/>
                </a:lnTo>
                <a:lnTo>
                  <a:pt x="9991577" y="5720458"/>
                </a:lnTo>
                <a:lnTo>
                  <a:pt x="0" y="5720458"/>
                </a:lnTo>
                <a:lnTo>
                  <a:pt x="0" y="0"/>
                </a:lnTo>
                <a:close/>
              </a:path>
            </a:pathLst>
          </a:custGeom>
          <a:blipFill>
            <a:blip r:embed="rId14"/>
            <a:stretch>
              <a:fillRect l="-1159" t="-3534" r="0" b="-2667"/>
            </a:stretch>
          </a:blipFill>
        </p:spPr>
      </p:sp>
      <p:sp>
        <p:nvSpPr>
          <p:cNvPr name="TextBox 11" id="11"/>
          <p:cNvSpPr txBox="true"/>
          <p:nvPr/>
        </p:nvSpPr>
        <p:spPr>
          <a:xfrm rot="0">
            <a:off x="444243" y="223266"/>
            <a:ext cx="8319690" cy="1003423"/>
          </a:xfrm>
          <a:prstGeom prst="rect">
            <a:avLst/>
          </a:prstGeom>
        </p:spPr>
        <p:txBody>
          <a:bodyPr anchor="t" rtlCol="false" tIns="0" lIns="0" bIns="0" rIns="0">
            <a:spAutoFit/>
          </a:bodyPr>
          <a:lstStyle/>
          <a:p>
            <a:pPr>
              <a:lnSpc>
                <a:spcPts val="3400"/>
              </a:lnSpc>
            </a:pPr>
            <a:r>
              <a:rPr lang="en-US" sz="2833">
                <a:solidFill>
                  <a:srgbClr val="FFFFFF"/>
                </a:solidFill>
                <a:latin typeface="Now Bold"/>
              </a:rPr>
              <a:t> 60-40 BALANCING WITH ALL FEATURES</a:t>
            </a:r>
          </a:p>
          <a:p>
            <a:pPr marL="0" indent="0" lvl="0">
              <a:lnSpc>
                <a:spcPts val="4517"/>
              </a:lnSpc>
              <a:spcBef>
                <a:spcPct val="0"/>
              </a:spcBef>
            </a:pPr>
          </a:p>
        </p:txBody>
      </p:sp>
      <p:sp>
        <p:nvSpPr>
          <p:cNvPr name="TextBox 12" id="12"/>
          <p:cNvSpPr txBox="true"/>
          <p:nvPr/>
        </p:nvSpPr>
        <p:spPr>
          <a:xfrm rot="0">
            <a:off x="10199938" y="80380"/>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C5</a:t>
            </a:r>
          </a:p>
        </p:txBody>
      </p:sp>
      <p:sp>
        <p:nvSpPr>
          <p:cNvPr name="TextBox 13" id="13"/>
          <p:cNvSpPr txBox="true"/>
          <p:nvPr/>
        </p:nvSpPr>
        <p:spPr>
          <a:xfrm rot="0">
            <a:off x="10931659" y="5201357"/>
            <a:ext cx="3228006" cy="668741"/>
          </a:xfrm>
          <a:prstGeom prst="rect">
            <a:avLst/>
          </a:prstGeom>
        </p:spPr>
        <p:txBody>
          <a:bodyPr anchor="t" rtlCol="false" tIns="0" lIns="0" bIns="0" rIns="0">
            <a:spAutoFit/>
          </a:bodyPr>
          <a:lstStyle/>
          <a:p>
            <a:pPr algn="ctr">
              <a:lnSpc>
                <a:spcPts val="5460"/>
              </a:lnSpc>
              <a:spcBef>
                <a:spcPct val="0"/>
              </a:spcBef>
            </a:pPr>
            <a:r>
              <a:rPr lang="en-US" sz="3956">
                <a:solidFill>
                  <a:srgbClr val="FFFFFF"/>
                </a:solidFill>
                <a:latin typeface="DM Sans Bold"/>
              </a:rPr>
              <a:t>Random Tree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335494" y="-3298102"/>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30966" y="7714301"/>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72218" y="831061"/>
            <a:ext cx="7131397" cy="4403465"/>
          </a:xfrm>
          <a:custGeom>
            <a:avLst/>
            <a:gdLst/>
            <a:ahLst/>
            <a:cxnLst/>
            <a:rect r="r" b="b" t="t" l="l"/>
            <a:pathLst>
              <a:path h="4403465" w="7131397">
                <a:moveTo>
                  <a:pt x="0" y="0"/>
                </a:moveTo>
                <a:lnTo>
                  <a:pt x="7131398" y="0"/>
                </a:lnTo>
                <a:lnTo>
                  <a:pt x="7131398" y="4403464"/>
                </a:lnTo>
                <a:lnTo>
                  <a:pt x="0" y="4403464"/>
                </a:lnTo>
                <a:lnTo>
                  <a:pt x="0" y="0"/>
                </a:lnTo>
                <a:close/>
              </a:path>
            </a:pathLst>
          </a:custGeom>
          <a:blipFill>
            <a:blip r:embed="rId12"/>
            <a:stretch>
              <a:fillRect l="0" t="0" r="0" b="0"/>
            </a:stretch>
          </a:blipFill>
        </p:spPr>
      </p:sp>
      <p:sp>
        <p:nvSpPr>
          <p:cNvPr name="Freeform 9" id="9"/>
          <p:cNvSpPr/>
          <p:nvPr/>
        </p:nvSpPr>
        <p:spPr>
          <a:xfrm flipH="false" flipV="false" rot="0">
            <a:off x="10272218" y="5800663"/>
            <a:ext cx="7131397" cy="4413340"/>
          </a:xfrm>
          <a:custGeom>
            <a:avLst/>
            <a:gdLst/>
            <a:ahLst/>
            <a:cxnLst/>
            <a:rect r="r" b="b" t="t" l="l"/>
            <a:pathLst>
              <a:path h="4413340" w="7131397">
                <a:moveTo>
                  <a:pt x="0" y="0"/>
                </a:moveTo>
                <a:lnTo>
                  <a:pt x="7131398" y="0"/>
                </a:lnTo>
                <a:lnTo>
                  <a:pt x="7131398" y="4413340"/>
                </a:lnTo>
                <a:lnTo>
                  <a:pt x="0" y="4413340"/>
                </a:lnTo>
                <a:lnTo>
                  <a:pt x="0" y="0"/>
                </a:lnTo>
                <a:close/>
              </a:path>
            </a:pathLst>
          </a:custGeom>
          <a:blipFill>
            <a:blip r:embed="rId13"/>
            <a:stretch>
              <a:fillRect l="0" t="0" r="0" b="0"/>
            </a:stretch>
          </a:blipFill>
        </p:spPr>
      </p:sp>
      <p:sp>
        <p:nvSpPr>
          <p:cNvPr name="Freeform 10" id="10"/>
          <p:cNvSpPr/>
          <p:nvPr/>
        </p:nvSpPr>
        <p:spPr>
          <a:xfrm flipH="false" flipV="false" rot="0">
            <a:off x="368701" y="2076536"/>
            <a:ext cx="9379643" cy="5637764"/>
          </a:xfrm>
          <a:custGeom>
            <a:avLst/>
            <a:gdLst/>
            <a:ahLst/>
            <a:cxnLst/>
            <a:rect r="r" b="b" t="t" l="l"/>
            <a:pathLst>
              <a:path h="5637764" w="9379643">
                <a:moveTo>
                  <a:pt x="0" y="0"/>
                </a:moveTo>
                <a:lnTo>
                  <a:pt x="9379642" y="0"/>
                </a:lnTo>
                <a:lnTo>
                  <a:pt x="9379642" y="5637765"/>
                </a:lnTo>
                <a:lnTo>
                  <a:pt x="0" y="5637765"/>
                </a:lnTo>
                <a:lnTo>
                  <a:pt x="0" y="0"/>
                </a:lnTo>
                <a:close/>
              </a:path>
            </a:pathLst>
          </a:custGeom>
          <a:blipFill>
            <a:blip r:embed="rId14"/>
            <a:stretch>
              <a:fillRect l="0" t="0" r="0" b="0"/>
            </a:stretch>
          </a:blipFill>
        </p:spPr>
      </p:sp>
      <p:sp>
        <p:nvSpPr>
          <p:cNvPr name="TextBox 11" id="11"/>
          <p:cNvSpPr txBox="true"/>
          <p:nvPr/>
        </p:nvSpPr>
        <p:spPr>
          <a:xfrm rot="0">
            <a:off x="9871432" y="169768"/>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Random tree</a:t>
            </a:r>
          </a:p>
        </p:txBody>
      </p:sp>
      <p:sp>
        <p:nvSpPr>
          <p:cNvPr name="TextBox 12" id="12"/>
          <p:cNvSpPr txBox="true"/>
          <p:nvPr/>
        </p:nvSpPr>
        <p:spPr>
          <a:xfrm rot="0">
            <a:off x="10666537" y="5167850"/>
            <a:ext cx="1368340" cy="668741"/>
          </a:xfrm>
          <a:prstGeom prst="rect">
            <a:avLst/>
          </a:prstGeom>
        </p:spPr>
        <p:txBody>
          <a:bodyPr anchor="t" rtlCol="false" tIns="0" lIns="0" bIns="0" rIns="0">
            <a:spAutoFit/>
          </a:bodyPr>
          <a:lstStyle/>
          <a:p>
            <a:pPr algn="ctr">
              <a:lnSpc>
                <a:spcPts val="5460"/>
              </a:lnSpc>
              <a:spcBef>
                <a:spcPct val="0"/>
              </a:spcBef>
            </a:pPr>
            <a:r>
              <a:rPr lang="en-US" sz="3956">
                <a:solidFill>
                  <a:srgbClr val="FFFFFF"/>
                </a:solidFill>
                <a:latin typeface="DM Sans Bold"/>
              </a:rPr>
              <a:t>C&amp;RT</a:t>
            </a:r>
          </a:p>
        </p:txBody>
      </p:sp>
      <p:sp>
        <p:nvSpPr>
          <p:cNvPr name="TextBox 13" id="13"/>
          <p:cNvSpPr txBox="true"/>
          <p:nvPr/>
        </p:nvSpPr>
        <p:spPr>
          <a:xfrm rot="0">
            <a:off x="444243" y="223266"/>
            <a:ext cx="9080473" cy="1003423"/>
          </a:xfrm>
          <a:prstGeom prst="rect">
            <a:avLst/>
          </a:prstGeom>
        </p:spPr>
        <p:txBody>
          <a:bodyPr anchor="t" rtlCol="false" tIns="0" lIns="0" bIns="0" rIns="0">
            <a:spAutoFit/>
          </a:bodyPr>
          <a:lstStyle/>
          <a:p>
            <a:pPr>
              <a:lnSpc>
                <a:spcPts val="3400"/>
              </a:lnSpc>
            </a:pPr>
            <a:r>
              <a:rPr lang="en-US" sz="2833">
                <a:solidFill>
                  <a:srgbClr val="FFFFFF"/>
                </a:solidFill>
                <a:latin typeface="Now Bold"/>
              </a:rPr>
              <a:t> 60-40 BALANCING WITH SELECTED FEATURES</a:t>
            </a:r>
          </a:p>
          <a:p>
            <a:pPr marL="0" indent="0" lvl="0">
              <a:lnSpc>
                <a:spcPts val="4517"/>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666537" y="879855"/>
            <a:ext cx="7182550" cy="4324651"/>
          </a:xfrm>
          <a:custGeom>
            <a:avLst/>
            <a:gdLst/>
            <a:ahLst/>
            <a:cxnLst/>
            <a:rect r="r" b="b" t="t" l="l"/>
            <a:pathLst>
              <a:path h="4324651" w="7182550">
                <a:moveTo>
                  <a:pt x="0" y="0"/>
                </a:moveTo>
                <a:lnTo>
                  <a:pt x="7182550" y="0"/>
                </a:lnTo>
                <a:lnTo>
                  <a:pt x="7182550" y="4324651"/>
                </a:lnTo>
                <a:lnTo>
                  <a:pt x="0" y="4324651"/>
                </a:lnTo>
                <a:lnTo>
                  <a:pt x="0" y="0"/>
                </a:lnTo>
                <a:close/>
              </a:path>
            </a:pathLst>
          </a:custGeom>
          <a:blipFill>
            <a:blip r:embed="rId12"/>
            <a:stretch>
              <a:fillRect l="0" t="0" r="0" b="0"/>
            </a:stretch>
          </a:blipFill>
        </p:spPr>
      </p:sp>
      <p:sp>
        <p:nvSpPr>
          <p:cNvPr name="Freeform 9" id="9"/>
          <p:cNvSpPr/>
          <p:nvPr/>
        </p:nvSpPr>
        <p:spPr>
          <a:xfrm flipH="false" flipV="false" rot="0">
            <a:off x="10666537" y="5903266"/>
            <a:ext cx="7182550" cy="4183650"/>
          </a:xfrm>
          <a:custGeom>
            <a:avLst/>
            <a:gdLst/>
            <a:ahLst/>
            <a:cxnLst/>
            <a:rect r="r" b="b" t="t" l="l"/>
            <a:pathLst>
              <a:path h="4183650" w="7182550">
                <a:moveTo>
                  <a:pt x="0" y="0"/>
                </a:moveTo>
                <a:lnTo>
                  <a:pt x="7182550" y="0"/>
                </a:lnTo>
                <a:lnTo>
                  <a:pt x="7182550" y="4183650"/>
                </a:lnTo>
                <a:lnTo>
                  <a:pt x="0" y="4183650"/>
                </a:lnTo>
                <a:lnTo>
                  <a:pt x="0" y="0"/>
                </a:lnTo>
                <a:close/>
              </a:path>
            </a:pathLst>
          </a:custGeom>
          <a:blipFill>
            <a:blip r:embed="rId13"/>
            <a:stretch>
              <a:fillRect l="0" t="0" r="0" b="0"/>
            </a:stretch>
          </a:blipFill>
        </p:spPr>
      </p:sp>
      <p:sp>
        <p:nvSpPr>
          <p:cNvPr name="Freeform 10" id="10"/>
          <p:cNvSpPr/>
          <p:nvPr/>
        </p:nvSpPr>
        <p:spPr>
          <a:xfrm flipH="false" flipV="false" rot="0">
            <a:off x="444243" y="2615337"/>
            <a:ext cx="9968499" cy="5305390"/>
          </a:xfrm>
          <a:custGeom>
            <a:avLst/>
            <a:gdLst/>
            <a:ahLst/>
            <a:cxnLst/>
            <a:rect r="r" b="b" t="t" l="l"/>
            <a:pathLst>
              <a:path h="5305390" w="9968499">
                <a:moveTo>
                  <a:pt x="0" y="0"/>
                </a:moveTo>
                <a:lnTo>
                  <a:pt x="9968499" y="0"/>
                </a:lnTo>
                <a:lnTo>
                  <a:pt x="9968499" y="5305390"/>
                </a:lnTo>
                <a:lnTo>
                  <a:pt x="0" y="5305390"/>
                </a:lnTo>
                <a:lnTo>
                  <a:pt x="0" y="0"/>
                </a:lnTo>
                <a:close/>
              </a:path>
            </a:pathLst>
          </a:custGeom>
          <a:blipFill>
            <a:blip r:embed="rId14"/>
            <a:stretch>
              <a:fillRect l="-1163" t="-5247" r="0" b="-2505"/>
            </a:stretch>
          </a:blipFill>
        </p:spPr>
      </p:sp>
      <p:sp>
        <p:nvSpPr>
          <p:cNvPr name="TextBox 11" id="11"/>
          <p:cNvSpPr txBox="true"/>
          <p:nvPr/>
        </p:nvSpPr>
        <p:spPr>
          <a:xfrm rot="0">
            <a:off x="1028700" y="500062"/>
            <a:ext cx="8319690" cy="1057275"/>
          </a:xfrm>
          <a:prstGeom prst="rect">
            <a:avLst/>
          </a:prstGeom>
        </p:spPr>
        <p:txBody>
          <a:bodyPr anchor="t" rtlCol="false" tIns="0" lIns="0" bIns="0" rIns="0">
            <a:spAutoFit/>
          </a:bodyPr>
          <a:lstStyle/>
          <a:p>
            <a:pPr>
              <a:lnSpc>
                <a:spcPts val="3880"/>
              </a:lnSpc>
            </a:pPr>
            <a:r>
              <a:rPr lang="en-US" sz="3233">
                <a:solidFill>
                  <a:srgbClr val="FFFFFF"/>
                </a:solidFill>
                <a:latin typeface="Now Bold"/>
              </a:rPr>
              <a:t> 70-30 BALANCING WITH ALL FEATURES</a:t>
            </a:r>
          </a:p>
          <a:p>
            <a:pPr marL="0" indent="0" lvl="0">
              <a:lnSpc>
                <a:spcPts val="4517"/>
              </a:lnSpc>
              <a:spcBef>
                <a:spcPct val="0"/>
              </a:spcBef>
            </a:pPr>
          </a:p>
        </p:txBody>
      </p:sp>
      <p:sp>
        <p:nvSpPr>
          <p:cNvPr name="TextBox 12" id="12"/>
          <p:cNvSpPr txBox="true"/>
          <p:nvPr/>
        </p:nvSpPr>
        <p:spPr>
          <a:xfrm rot="0">
            <a:off x="10202208" y="324647"/>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Random tree</a:t>
            </a:r>
          </a:p>
        </p:txBody>
      </p:sp>
      <p:sp>
        <p:nvSpPr>
          <p:cNvPr name="TextBox 13" id="13"/>
          <p:cNvSpPr txBox="true"/>
          <p:nvPr/>
        </p:nvSpPr>
        <p:spPr>
          <a:xfrm rot="0">
            <a:off x="10666537" y="5167850"/>
            <a:ext cx="1368340" cy="668741"/>
          </a:xfrm>
          <a:prstGeom prst="rect">
            <a:avLst/>
          </a:prstGeom>
        </p:spPr>
        <p:txBody>
          <a:bodyPr anchor="t" rtlCol="false" tIns="0" lIns="0" bIns="0" rIns="0">
            <a:spAutoFit/>
          </a:bodyPr>
          <a:lstStyle/>
          <a:p>
            <a:pPr algn="ctr">
              <a:lnSpc>
                <a:spcPts val="5460"/>
              </a:lnSpc>
              <a:spcBef>
                <a:spcPct val="0"/>
              </a:spcBef>
            </a:pPr>
            <a:r>
              <a:rPr lang="en-US" sz="3956">
                <a:solidFill>
                  <a:srgbClr val="FFFFFF"/>
                </a:solidFill>
                <a:latin typeface="DM Sans Bold"/>
              </a:rPr>
              <a:t>C&amp;RT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706184" y="1069950"/>
            <a:ext cx="7001637" cy="4073550"/>
          </a:xfrm>
          <a:custGeom>
            <a:avLst/>
            <a:gdLst/>
            <a:ahLst/>
            <a:cxnLst/>
            <a:rect r="r" b="b" t="t" l="l"/>
            <a:pathLst>
              <a:path h="4073550" w="7001637">
                <a:moveTo>
                  <a:pt x="0" y="0"/>
                </a:moveTo>
                <a:lnTo>
                  <a:pt x="7001637" y="0"/>
                </a:lnTo>
                <a:lnTo>
                  <a:pt x="7001637" y="4073550"/>
                </a:lnTo>
                <a:lnTo>
                  <a:pt x="0" y="4073550"/>
                </a:lnTo>
                <a:lnTo>
                  <a:pt x="0" y="0"/>
                </a:lnTo>
                <a:close/>
              </a:path>
            </a:pathLst>
          </a:custGeom>
          <a:blipFill>
            <a:blip r:embed="rId12"/>
            <a:stretch>
              <a:fillRect l="0" t="0" r="0" b="0"/>
            </a:stretch>
          </a:blipFill>
        </p:spPr>
      </p:sp>
      <p:sp>
        <p:nvSpPr>
          <p:cNvPr name="Freeform 9" id="9"/>
          <p:cNvSpPr/>
          <p:nvPr/>
        </p:nvSpPr>
        <p:spPr>
          <a:xfrm flipH="false" flipV="false" rot="0">
            <a:off x="10706184" y="5993923"/>
            <a:ext cx="7001637" cy="4097800"/>
          </a:xfrm>
          <a:custGeom>
            <a:avLst/>
            <a:gdLst/>
            <a:ahLst/>
            <a:cxnLst/>
            <a:rect r="r" b="b" t="t" l="l"/>
            <a:pathLst>
              <a:path h="4097800" w="7001637">
                <a:moveTo>
                  <a:pt x="0" y="0"/>
                </a:moveTo>
                <a:lnTo>
                  <a:pt x="7001637" y="0"/>
                </a:lnTo>
                <a:lnTo>
                  <a:pt x="7001637" y="4097801"/>
                </a:lnTo>
                <a:lnTo>
                  <a:pt x="0" y="4097801"/>
                </a:lnTo>
                <a:lnTo>
                  <a:pt x="0" y="0"/>
                </a:lnTo>
                <a:close/>
              </a:path>
            </a:pathLst>
          </a:custGeom>
          <a:blipFill>
            <a:blip r:embed="rId13"/>
            <a:stretch>
              <a:fillRect l="0" t="0" r="0" b="0"/>
            </a:stretch>
          </a:blipFill>
        </p:spPr>
      </p:sp>
      <p:sp>
        <p:nvSpPr>
          <p:cNvPr name="Freeform 10" id="10"/>
          <p:cNvSpPr/>
          <p:nvPr/>
        </p:nvSpPr>
        <p:spPr>
          <a:xfrm flipH="false" flipV="false" rot="0">
            <a:off x="444243" y="2014372"/>
            <a:ext cx="10068752" cy="6258256"/>
          </a:xfrm>
          <a:custGeom>
            <a:avLst/>
            <a:gdLst/>
            <a:ahLst/>
            <a:cxnLst/>
            <a:rect r="r" b="b" t="t" l="l"/>
            <a:pathLst>
              <a:path h="6258256" w="10068752">
                <a:moveTo>
                  <a:pt x="0" y="0"/>
                </a:moveTo>
                <a:lnTo>
                  <a:pt x="10068752" y="0"/>
                </a:lnTo>
                <a:lnTo>
                  <a:pt x="10068752" y="6258256"/>
                </a:lnTo>
                <a:lnTo>
                  <a:pt x="0" y="6258256"/>
                </a:lnTo>
                <a:lnTo>
                  <a:pt x="0" y="0"/>
                </a:lnTo>
                <a:close/>
              </a:path>
            </a:pathLst>
          </a:custGeom>
          <a:blipFill>
            <a:blip r:embed="rId14"/>
            <a:stretch>
              <a:fillRect l="0" t="0" r="0" b="0"/>
            </a:stretch>
          </a:blipFill>
        </p:spPr>
      </p:sp>
      <p:sp>
        <p:nvSpPr>
          <p:cNvPr name="TextBox 11" id="11"/>
          <p:cNvSpPr txBox="true"/>
          <p:nvPr/>
        </p:nvSpPr>
        <p:spPr>
          <a:xfrm rot="0">
            <a:off x="444243" y="535301"/>
            <a:ext cx="10068752" cy="1479071"/>
          </a:xfrm>
          <a:prstGeom prst="rect">
            <a:avLst/>
          </a:prstGeom>
        </p:spPr>
        <p:txBody>
          <a:bodyPr anchor="t" rtlCol="false" tIns="0" lIns="0" bIns="0" rIns="0">
            <a:spAutoFit/>
          </a:bodyPr>
          <a:lstStyle/>
          <a:p>
            <a:pPr>
              <a:lnSpc>
                <a:spcPts val="3919"/>
              </a:lnSpc>
            </a:pPr>
            <a:r>
              <a:rPr lang="en-US" sz="3265">
                <a:solidFill>
                  <a:srgbClr val="FFFFFF"/>
                </a:solidFill>
                <a:latin typeface="Now Bold"/>
              </a:rPr>
              <a:t> 70-30 BALANCING WITH SELECTED FEATURES</a:t>
            </a:r>
          </a:p>
          <a:p>
            <a:pPr>
              <a:lnSpc>
                <a:spcPts val="3331"/>
              </a:lnSpc>
            </a:pPr>
          </a:p>
          <a:p>
            <a:pPr marL="0" indent="0" lvl="0">
              <a:lnSpc>
                <a:spcPts val="4426"/>
              </a:lnSpc>
              <a:spcBef>
                <a:spcPct val="0"/>
              </a:spcBef>
            </a:pPr>
          </a:p>
        </p:txBody>
      </p:sp>
      <p:sp>
        <p:nvSpPr>
          <p:cNvPr name="TextBox 12" id="12"/>
          <p:cNvSpPr txBox="true"/>
          <p:nvPr/>
        </p:nvSpPr>
        <p:spPr>
          <a:xfrm rot="0">
            <a:off x="10202208" y="324647"/>
            <a:ext cx="3492222" cy="555209"/>
          </a:xfrm>
          <a:prstGeom prst="rect">
            <a:avLst/>
          </a:prstGeom>
        </p:spPr>
        <p:txBody>
          <a:bodyPr anchor="t" rtlCol="false" tIns="0" lIns="0" bIns="0" rIns="0">
            <a:spAutoFit/>
          </a:bodyPr>
          <a:lstStyle/>
          <a:p>
            <a:pPr algn="ctr">
              <a:lnSpc>
                <a:spcPts val="4433"/>
              </a:lnSpc>
              <a:spcBef>
                <a:spcPct val="0"/>
              </a:spcBef>
            </a:pPr>
            <a:r>
              <a:rPr lang="en-US" sz="3212">
                <a:solidFill>
                  <a:srgbClr val="FFFFFF"/>
                </a:solidFill>
                <a:latin typeface="DM Sans Bold"/>
              </a:rPr>
              <a:t>Random tree</a:t>
            </a:r>
          </a:p>
        </p:txBody>
      </p:sp>
      <p:sp>
        <p:nvSpPr>
          <p:cNvPr name="TextBox 13" id="13"/>
          <p:cNvSpPr txBox="true"/>
          <p:nvPr/>
        </p:nvSpPr>
        <p:spPr>
          <a:xfrm rot="0">
            <a:off x="10706184" y="5277323"/>
            <a:ext cx="1126182" cy="535153"/>
          </a:xfrm>
          <a:prstGeom prst="rect">
            <a:avLst/>
          </a:prstGeom>
        </p:spPr>
        <p:txBody>
          <a:bodyPr anchor="t" rtlCol="false" tIns="0" lIns="0" bIns="0" rIns="0">
            <a:spAutoFit/>
          </a:bodyPr>
          <a:lstStyle/>
          <a:p>
            <a:pPr algn="ctr">
              <a:lnSpc>
                <a:spcPts val="4494"/>
              </a:lnSpc>
              <a:spcBef>
                <a:spcPct val="0"/>
              </a:spcBef>
            </a:pPr>
            <a:r>
              <a:rPr lang="en-US" sz="3256">
                <a:solidFill>
                  <a:srgbClr val="FFFFFF"/>
                </a:solidFill>
                <a:latin typeface="DM Sans Bold"/>
              </a:rPr>
              <a:t>C&amp;RT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12341098" y="-1464957"/>
            <a:ext cx="14217728" cy="3448660"/>
            <a:chOff x="0" y="0"/>
            <a:chExt cx="18956971" cy="4598214"/>
          </a:xfrm>
        </p:grpSpPr>
        <p:sp>
          <p:nvSpPr>
            <p:cNvPr name="Freeform 3" id="3"/>
            <p:cNvSpPr/>
            <p:nvPr/>
          </p:nvSpPr>
          <p:spPr>
            <a:xfrm flipH="false" flipV="false" rot="0">
              <a:off x="0" y="0"/>
              <a:ext cx="4383907" cy="4383907"/>
            </a:xfrm>
            <a:custGeom>
              <a:avLst/>
              <a:gdLst/>
              <a:ahLst/>
              <a:cxnLst/>
              <a:rect r="r" b="b" t="t" l="l"/>
              <a:pathLst>
                <a:path h="4383907" w="4383907">
                  <a:moveTo>
                    <a:pt x="0" y="0"/>
                  </a:moveTo>
                  <a:lnTo>
                    <a:pt x="4383907" y="0"/>
                  </a:lnTo>
                  <a:lnTo>
                    <a:pt x="4383907" y="4383907"/>
                  </a:lnTo>
                  <a:lnTo>
                    <a:pt x="0" y="4383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859782" y="910209"/>
              <a:ext cx="4383907" cy="3473698"/>
            </a:xfrm>
            <a:custGeom>
              <a:avLst/>
              <a:gdLst/>
              <a:ahLst/>
              <a:cxnLst/>
              <a:rect r="r" b="b" t="t" l="l"/>
              <a:pathLst>
                <a:path h="3473698" w="4383907">
                  <a:moveTo>
                    <a:pt x="0" y="0"/>
                  </a:moveTo>
                  <a:lnTo>
                    <a:pt x="4383907" y="0"/>
                  </a:lnTo>
                  <a:lnTo>
                    <a:pt x="4383907" y="3473698"/>
                  </a:lnTo>
                  <a:lnTo>
                    <a:pt x="0" y="347369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713282" y="214307"/>
              <a:ext cx="4383907" cy="4383907"/>
            </a:xfrm>
            <a:custGeom>
              <a:avLst/>
              <a:gdLst/>
              <a:ahLst/>
              <a:cxnLst/>
              <a:rect r="r" b="b" t="t" l="l"/>
              <a:pathLst>
                <a:path h="4383907" w="4383907">
                  <a:moveTo>
                    <a:pt x="0" y="0"/>
                  </a:moveTo>
                  <a:lnTo>
                    <a:pt x="4383907" y="0"/>
                  </a:lnTo>
                  <a:lnTo>
                    <a:pt x="4383907" y="4383907"/>
                  </a:lnTo>
                  <a:lnTo>
                    <a:pt x="0" y="43839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73064" y="1124516"/>
              <a:ext cx="4383907" cy="3473698"/>
            </a:xfrm>
            <a:custGeom>
              <a:avLst/>
              <a:gdLst/>
              <a:ahLst/>
              <a:cxnLst/>
              <a:rect r="r" b="b" t="t" l="l"/>
              <a:pathLst>
                <a:path h="3473698" w="4383907">
                  <a:moveTo>
                    <a:pt x="0" y="0"/>
                  </a:moveTo>
                  <a:lnTo>
                    <a:pt x="4383907" y="0"/>
                  </a:lnTo>
                  <a:lnTo>
                    <a:pt x="4383907" y="3473698"/>
                  </a:lnTo>
                  <a:lnTo>
                    <a:pt x="0" y="347369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grpSp>
        <p:nvGrpSpPr>
          <p:cNvPr name="Group 7" id="7"/>
          <p:cNvGrpSpPr/>
          <p:nvPr/>
        </p:nvGrpSpPr>
        <p:grpSpPr>
          <a:xfrm rot="-10800000">
            <a:off x="16289348" y="-400968"/>
            <a:ext cx="13457996" cy="3264379"/>
            <a:chOff x="0" y="0"/>
            <a:chExt cx="17943995" cy="4352506"/>
          </a:xfrm>
        </p:grpSpPr>
        <p:sp>
          <p:nvSpPr>
            <p:cNvPr name="Freeform 8" id="8"/>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0" id="10"/>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2" id="12"/>
          <p:cNvSpPr txBox="true"/>
          <p:nvPr/>
        </p:nvSpPr>
        <p:spPr>
          <a:xfrm rot="0">
            <a:off x="1301637" y="654844"/>
            <a:ext cx="15286728" cy="757237"/>
          </a:xfrm>
          <a:prstGeom prst="rect">
            <a:avLst/>
          </a:prstGeom>
        </p:spPr>
        <p:txBody>
          <a:bodyPr anchor="t" rtlCol="false" tIns="0" lIns="0" bIns="0" rIns="0">
            <a:spAutoFit/>
          </a:bodyPr>
          <a:lstStyle/>
          <a:p>
            <a:pPr algn="ctr" marL="0" indent="0" lvl="0">
              <a:lnSpc>
                <a:spcPts val="6025"/>
              </a:lnSpc>
              <a:spcBef>
                <a:spcPct val="0"/>
              </a:spcBef>
            </a:pPr>
            <a:r>
              <a:rPr lang="en-US" sz="5021">
                <a:solidFill>
                  <a:srgbClr val="FFFFFF"/>
                </a:solidFill>
                <a:latin typeface="Now Bold"/>
              </a:rPr>
              <a:t>BACKGROUND OF THE STUDY</a:t>
            </a:r>
          </a:p>
        </p:txBody>
      </p:sp>
      <p:sp>
        <p:nvSpPr>
          <p:cNvPr name="TextBox 13" id="13"/>
          <p:cNvSpPr txBox="true"/>
          <p:nvPr/>
        </p:nvSpPr>
        <p:spPr>
          <a:xfrm rot="0">
            <a:off x="1876630" y="4309595"/>
            <a:ext cx="3279503" cy="485796"/>
          </a:xfrm>
          <a:prstGeom prst="rect">
            <a:avLst/>
          </a:prstGeom>
        </p:spPr>
        <p:txBody>
          <a:bodyPr anchor="t" rtlCol="false" tIns="0" lIns="0" bIns="0" rIns="0">
            <a:spAutoFit/>
          </a:bodyPr>
          <a:lstStyle/>
          <a:p>
            <a:pPr algn="ctr" marL="0" indent="0" lvl="0">
              <a:lnSpc>
                <a:spcPts val="4023"/>
              </a:lnSpc>
              <a:spcBef>
                <a:spcPct val="0"/>
              </a:spcBef>
            </a:pPr>
            <a:r>
              <a:rPr lang="en-US" sz="2915" u="sng">
                <a:solidFill>
                  <a:srgbClr val="FFFFFF"/>
                </a:solidFill>
                <a:latin typeface="DM Sans Bold"/>
              </a:rPr>
              <a:t>AIM</a:t>
            </a:r>
          </a:p>
        </p:txBody>
      </p:sp>
      <p:sp>
        <p:nvSpPr>
          <p:cNvPr name="Freeform 14" id="14"/>
          <p:cNvSpPr/>
          <p:nvPr/>
        </p:nvSpPr>
        <p:spPr>
          <a:xfrm flipH="false" flipV="false" rot="0">
            <a:off x="2865420" y="2459247"/>
            <a:ext cx="1465415" cy="1608739"/>
          </a:xfrm>
          <a:custGeom>
            <a:avLst/>
            <a:gdLst/>
            <a:ahLst/>
            <a:cxnLst/>
            <a:rect r="r" b="b" t="t" l="l"/>
            <a:pathLst>
              <a:path h="1608739" w="1465415">
                <a:moveTo>
                  <a:pt x="0" y="0"/>
                </a:moveTo>
                <a:lnTo>
                  <a:pt x="1465415" y="0"/>
                </a:lnTo>
                <a:lnTo>
                  <a:pt x="1465415" y="1608738"/>
                </a:lnTo>
                <a:lnTo>
                  <a:pt x="0" y="160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2865420" y="5457143"/>
            <a:ext cx="1552173" cy="1512663"/>
          </a:xfrm>
          <a:custGeom>
            <a:avLst/>
            <a:gdLst/>
            <a:ahLst/>
            <a:cxnLst/>
            <a:rect r="r" b="b" t="t" l="l"/>
            <a:pathLst>
              <a:path h="1512663" w="1552173">
                <a:moveTo>
                  <a:pt x="0" y="0"/>
                </a:moveTo>
                <a:lnTo>
                  <a:pt x="1552173" y="0"/>
                </a:lnTo>
                <a:lnTo>
                  <a:pt x="1552173" y="1512663"/>
                </a:lnTo>
                <a:lnTo>
                  <a:pt x="0" y="15126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654758" y="7121283"/>
            <a:ext cx="3973497" cy="479991"/>
          </a:xfrm>
          <a:prstGeom prst="rect">
            <a:avLst/>
          </a:prstGeom>
        </p:spPr>
        <p:txBody>
          <a:bodyPr anchor="t" rtlCol="false" tIns="0" lIns="0" bIns="0" rIns="0">
            <a:spAutoFit/>
          </a:bodyPr>
          <a:lstStyle/>
          <a:p>
            <a:pPr algn="ctr" marL="0" indent="0" lvl="0">
              <a:lnSpc>
                <a:spcPts val="3970"/>
              </a:lnSpc>
              <a:spcBef>
                <a:spcPct val="0"/>
              </a:spcBef>
            </a:pPr>
            <a:r>
              <a:rPr lang="en-US" sz="2877" u="sng">
                <a:solidFill>
                  <a:srgbClr val="FFFFFF"/>
                </a:solidFill>
                <a:latin typeface="DM Sans Bold"/>
              </a:rPr>
              <a:t>DATA</a:t>
            </a:r>
          </a:p>
        </p:txBody>
      </p:sp>
      <p:sp>
        <p:nvSpPr>
          <p:cNvPr name="TextBox 17" id="17"/>
          <p:cNvSpPr txBox="true"/>
          <p:nvPr/>
        </p:nvSpPr>
        <p:spPr>
          <a:xfrm rot="0">
            <a:off x="5156133" y="2797384"/>
            <a:ext cx="11135713" cy="1559835"/>
          </a:xfrm>
          <a:prstGeom prst="rect">
            <a:avLst/>
          </a:prstGeom>
        </p:spPr>
        <p:txBody>
          <a:bodyPr anchor="t" rtlCol="false" tIns="0" lIns="0" bIns="0" rIns="0">
            <a:spAutoFit/>
          </a:bodyPr>
          <a:lstStyle/>
          <a:p>
            <a:pPr marL="651096" indent="-325548" lvl="1">
              <a:lnSpc>
                <a:spcPts val="4161"/>
              </a:lnSpc>
              <a:buFont typeface="Arial"/>
              <a:buChar char="•"/>
            </a:pPr>
            <a:r>
              <a:rPr lang="en-US" sz="3015">
                <a:solidFill>
                  <a:srgbClr val="FFFFFF"/>
                </a:solidFill>
                <a:latin typeface="DM Sans Bold"/>
              </a:rPr>
              <a:t>Predict if a customer is interested in a Caravan Insurance policy.</a:t>
            </a:r>
          </a:p>
          <a:p>
            <a:pPr marL="651096" indent="-325548" lvl="1">
              <a:lnSpc>
                <a:spcPts val="4161"/>
              </a:lnSpc>
              <a:buFont typeface="Arial"/>
              <a:buChar char="•"/>
            </a:pPr>
            <a:r>
              <a:rPr lang="en-US" sz="3015">
                <a:solidFill>
                  <a:srgbClr val="FFFFFF"/>
                </a:solidFill>
                <a:latin typeface="DM Sans Bold"/>
              </a:rPr>
              <a:t>Identify the profile of a typical caravan insurance buyer.</a:t>
            </a:r>
          </a:p>
        </p:txBody>
      </p:sp>
      <p:sp>
        <p:nvSpPr>
          <p:cNvPr name="TextBox 18" id="18"/>
          <p:cNvSpPr txBox="true"/>
          <p:nvPr/>
        </p:nvSpPr>
        <p:spPr>
          <a:xfrm rot="0">
            <a:off x="5156133" y="5790786"/>
            <a:ext cx="10671760" cy="3655335"/>
          </a:xfrm>
          <a:prstGeom prst="rect">
            <a:avLst/>
          </a:prstGeom>
        </p:spPr>
        <p:txBody>
          <a:bodyPr anchor="t" rtlCol="false" tIns="0" lIns="0" bIns="0" rIns="0">
            <a:spAutoFit/>
          </a:bodyPr>
          <a:lstStyle/>
          <a:p>
            <a:pPr marL="651096" indent="-325548" lvl="1">
              <a:lnSpc>
                <a:spcPts val="4161"/>
              </a:lnSpc>
              <a:buFont typeface="Arial"/>
              <a:buChar char="•"/>
            </a:pPr>
            <a:r>
              <a:rPr lang="en-US" sz="3015">
                <a:solidFill>
                  <a:srgbClr val="FFFFFF"/>
                </a:solidFill>
                <a:latin typeface="DM Sans Bold"/>
              </a:rPr>
              <a:t>Source : Dutch Data Mining Company - Sentinel Machine Research.</a:t>
            </a:r>
          </a:p>
          <a:p>
            <a:pPr marL="651096" indent="-325548" lvl="1">
              <a:lnSpc>
                <a:spcPts val="4161"/>
              </a:lnSpc>
              <a:buFont typeface="Arial"/>
              <a:buChar char="•"/>
            </a:pPr>
            <a:r>
              <a:rPr lang="en-US" sz="3015">
                <a:solidFill>
                  <a:srgbClr val="FFFFFF"/>
                </a:solidFill>
                <a:latin typeface="DM Sans Bold"/>
              </a:rPr>
              <a:t>Total Records : 9822, Training Data: 5822 &amp; Test Data: 4000.</a:t>
            </a:r>
          </a:p>
          <a:p>
            <a:pPr marL="651096" indent="-325548" lvl="1">
              <a:lnSpc>
                <a:spcPts val="4161"/>
              </a:lnSpc>
              <a:buFont typeface="Arial"/>
              <a:buChar char="•"/>
            </a:pPr>
            <a:r>
              <a:rPr lang="en-US" sz="3015" u="sng">
                <a:solidFill>
                  <a:srgbClr val="FFFFFF"/>
                </a:solidFill>
                <a:latin typeface="DM Sans Bold"/>
              </a:rPr>
              <a:t>86 attributes:</a:t>
            </a:r>
            <a:r>
              <a:rPr lang="en-US" sz="3015">
                <a:solidFill>
                  <a:srgbClr val="FFFFFF"/>
                </a:solidFill>
                <a:latin typeface="DM Sans Bold"/>
              </a:rPr>
              <a:t> 43 socio-demographic, 43 ownership of other insurance policies. </a:t>
            </a:r>
          </a:p>
          <a:p>
            <a:pPr>
              <a:lnSpc>
                <a:spcPts val="4161"/>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285878" y="-362887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872592" y="8034238"/>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4878611" y="391322"/>
            <a:ext cx="13822600" cy="990600"/>
          </a:xfrm>
          <a:prstGeom prst="rect">
            <a:avLst/>
          </a:prstGeom>
        </p:spPr>
        <p:txBody>
          <a:bodyPr anchor="t" rtlCol="false" tIns="0" lIns="0" bIns="0" rIns="0">
            <a:spAutoFit/>
          </a:bodyPr>
          <a:lstStyle/>
          <a:p>
            <a:pPr marL="0" indent="0" lvl="0">
              <a:lnSpc>
                <a:spcPts val="7762"/>
              </a:lnSpc>
              <a:spcBef>
                <a:spcPct val="0"/>
              </a:spcBef>
            </a:pPr>
            <a:r>
              <a:rPr lang="en-US" sz="6468">
                <a:solidFill>
                  <a:srgbClr val="FFFFFF"/>
                </a:solidFill>
                <a:latin typeface="Now Bold"/>
              </a:rPr>
              <a:t>ROI INTRODUCTION</a:t>
            </a:r>
          </a:p>
        </p:txBody>
      </p:sp>
      <p:grpSp>
        <p:nvGrpSpPr>
          <p:cNvPr name="Group 9" id="9"/>
          <p:cNvGrpSpPr/>
          <p:nvPr/>
        </p:nvGrpSpPr>
        <p:grpSpPr>
          <a:xfrm rot="0">
            <a:off x="9743408" y="2884820"/>
            <a:ext cx="8189018" cy="4698902"/>
            <a:chOff x="0" y="0"/>
            <a:chExt cx="2156778" cy="1237571"/>
          </a:xfrm>
        </p:grpSpPr>
        <p:sp>
          <p:nvSpPr>
            <p:cNvPr name="Freeform 10" id="10"/>
            <p:cNvSpPr/>
            <p:nvPr/>
          </p:nvSpPr>
          <p:spPr>
            <a:xfrm flipH="false" flipV="false" rot="0">
              <a:off x="0" y="0"/>
              <a:ext cx="2156778" cy="1237571"/>
            </a:xfrm>
            <a:custGeom>
              <a:avLst/>
              <a:gdLst/>
              <a:ahLst/>
              <a:cxnLst/>
              <a:rect r="r" b="b" t="t" l="l"/>
              <a:pathLst>
                <a:path h="1237571" w="2156778">
                  <a:moveTo>
                    <a:pt x="0" y="0"/>
                  </a:moveTo>
                  <a:lnTo>
                    <a:pt x="2156778" y="0"/>
                  </a:lnTo>
                  <a:lnTo>
                    <a:pt x="2156778" y="1237571"/>
                  </a:lnTo>
                  <a:lnTo>
                    <a:pt x="0" y="1237571"/>
                  </a:lnTo>
                  <a:close/>
                </a:path>
              </a:pathLst>
            </a:custGeom>
            <a:solidFill>
              <a:srgbClr val="CACFD7"/>
            </a:solidFill>
            <a:ln cap="sq">
              <a:noFill/>
              <a:prstDash val="solid"/>
              <a:miter/>
            </a:ln>
          </p:spPr>
        </p:sp>
        <p:sp>
          <p:nvSpPr>
            <p:cNvPr name="TextBox 11" id="11"/>
            <p:cNvSpPr txBox="true"/>
            <p:nvPr/>
          </p:nvSpPr>
          <p:spPr>
            <a:xfrm>
              <a:off x="0" y="-285750"/>
              <a:ext cx="2156778" cy="1523321"/>
            </a:xfrm>
            <a:prstGeom prst="rect">
              <a:avLst/>
            </a:prstGeom>
          </p:spPr>
          <p:txBody>
            <a:bodyPr anchor="ctr" rtlCol="false" tIns="50800" lIns="50800" bIns="50800" rIns="50800"/>
            <a:lstStyle/>
            <a:p>
              <a:pPr>
                <a:lnSpc>
                  <a:spcPts val="5719"/>
                </a:lnSpc>
              </a:pPr>
              <a:r>
                <a:rPr lang="en-US" sz="2287" u="sng">
                  <a:solidFill>
                    <a:srgbClr val="000000"/>
                  </a:solidFill>
                  <a:latin typeface="DM Sans Bold"/>
                </a:rPr>
                <a:t>CALCULATION OF ROI</a:t>
              </a:r>
            </a:p>
            <a:p>
              <a:pPr>
                <a:lnSpc>
                  <a:spcPts val="4719"/>
                </a:lnSpc>
              </a:pPr>
              <a:r>
                <a:rPr lang="en-US" sz="1887">
                  <a:solidFill>
                    <a:srgbClr val="000000"/>
                  </a:solidFill>
                  <a:latin typeface="DM Sans"/>
                </a:rPr>
                <a:t>ROI = (Total Revenue - Cost of Investment) / Cost of Investment</a:t>
              </a:r>
            </a:p>
            <a:p>
              <a:pPr>
                <a:lnSpc>
                  <a:spcPts val="4719"/>
                </a:lnSpc>
              </a:pPr>
              <a:r>
                <a:rPr lang="en-US" sz="1887">
                  <a:solidFill>
                    <a:srgbClr val="000000"/>
                  </a:solidFill>
                  <a:latin typeface="DM Sans"/>
                </a:rPr>
                <a:t>Total Revenue = (TP) * Cost of insurance</a:t>
              </a:r>
            </a:p>
            <a:p>
              <a:pPr>
                <a:lnSpc>
                  <a:spcPts val="4719"/>
                </a:lnSpc>
              </a:pPr>
              <a:r>
                <a:rPr lang="en-US" sz="1887">
                  <a:solidFill>
                    <a:srgbClr val="000000"/>
                  </a:solidFill>
                  <a:latin typeface="DM Sans"/>
                </a:rPr>
                <a:t>Total Expenditure = (TP+FP) * Cost of each customer acquisition</a:t>
              </a:r>
            </a:p>
            <a:p>
              <a:pPr>
                <a:lnSpc>
                  <a:spcPts val="4719"/>
                </a:lnSpc>
              </a:pPr>
              <a:r>
                <a:rPr lang="en-US" sz="1887">
                  <a:solidFill>
                    <a:srgbClr val="000000"/>
                  </a:solidFill>
                  <a:latin typeface="DM Sans"/>
                </a:rPr>
                <a:t>Cost of caravan policy(In UK) = £350 (Yurday, 2023)</a:t>
              </a:r>
            </a:p>
            <a:p>
              <a:pPr>
                <a:lnSpc>
                  <a:spcPts val="4719"/>
                </a:lnSpc>
              </a:pPr>
              <a:r>
                <a:rPr lang="en-US" sz="1887">
                  <a:solidFill>
                    <a:srgbClr val="000000"/>
                  </a:solidFill>
                  <a:latin typeface="DM Sans"/>
                </a:rPr>
                <a:t>Cost of each customer acquisition = 10% of cost of caravan policy</a:t>
              </a:r>
            </a:p>
            <a:p>
              <a:pPr marL="0" indent="0" lvl="0">
                <a:lnSpc>
                  <a:spcPts val="2605"/>
                </a:lnSpc>
                <a:spcBef>
                  <a:spcPct val="0"/>
                </a:spcBef>
              </a:pPr>
            </a:p>
          </p:txBody>
        </p:sp>
      </p:grpSp>
      <p:sp>
        <p:nvSpPr>
          <p:cNvPr name="TextBox 12" id="12"/>
          <p:cNvSpPr txBox="true"/>
          <p:nvPr/>
        </p:nvSpPr>
        <p:spPr>
          <a:xfrm rot="0">
            <a:off x="1127384" y="2329802"/>
            <a:ext cx="8016616" cy="6142797"/>
          </a:xfrm>
          <a:prstGeom prst="rect">
            <a:avLst/>
          </a:prstGeom>
        </p:spPr>
        <p:txBody>
          <a:bodyPr anchor="t" rtlCol="false" tIns="0" lIns="0" bIns="0" rIns="0">
            <a:spAutoFit/>
          </a:bodyPr>
          <a:lstStyle/>
          <a:p>
            <a:pPr algn="just" marL="0" indent="0" lvl="0">
              <a:lnSpc>
                <a:spcPts val="4074"/>
              </a:lnSpc>
              <a:spcBef>
                <a:spcPct val="0"/>
              </a:spcBef>
            </a:pPr>
            <a:r>
              <a:rPr lang="en-US" sz="2952">
                <a:solidFill>
                  <a:srgbClr val="FFFFFF"/>
                </a:solidFill>
                <a:latin typeface="DM Sans"/>
              </a:rPr>
              <a:t>ROI Analysis or Return On Investment Analysis is a useful technique that helps us evaluate the efficiency and financial success of our analytics efforts. It generally expressed as a percentage. In simple words, the higher ROI means the investment been made is profitable; the lesser ROI value indicates that the investment been made is less profitable. Businesses frequently use ROI to assess the possible returns of various potential investments and it helps them to determine the best way to use their resources.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488679" y="-347875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235" y="8238887"/>
            <a:ext cx="5956513" cy="5956513"/>
          </a:xfrm>
          <a:custGeom>
            <a:avLst/>
            <a:gdLst/>
            <a:ahLst/>
            <a:cxnLst/>
            <a:rect r="r" b="b" t="t" l="l"/>
            <a:pathLst>
              <a:path h="5956513" w="5956513">
                <a:moveTo>
                  <a:pt x="0" y="0"/>
                </a:moveTo>
                <a:lnTo>
                  <a:pt x="5956512" y="0"/>
                </a:lnTo>
                <a:lnTo>
                  <a:pt x="5956512"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34397" y="1463892"/>
            <a:ext cx="17551725" cy="6905826"/>
          </a:xfrm>
          <a:custGeom>
            <a:avLst/>
            <a:gdLst/>
            <a:ahLst/>
            <a:cxnLst/>
            <a:rect r="r" b="b" t="t" l="l"/>
            <a:pathLst>
              <a:path h="6905826" w="17551725">
                <a:moveTo>
                  <a:pt x="0" y="0"/>
                </a:moveTo>
                <a:lnTo>
                  <a:pt x="17551725" y="0"/>
                </a:lnTo>
                <a:lnTo>
                  <a:pt x="17551725" y="6905826"/>
                </a:lnTo>
                <a:lnTo>
                  <a:pt x="0" y="6905826"/>
                </a:lnTo>
                <a:lnTo>
                  <a:pt x="0" y="0"/>
                </a:lnTo>
                <a:close/>
              </a:path>
            </a:pathLst>
          </a:custGeom>
          <a:blipFill>
            <a:blip r:embed="rId4"/>
            <a:stretch>
              <a:fillRect l="0" t="0" r="0" b="0"/>
            </a:stretch>
          </a:blipFill>
        </p:spPr>
      </p:sp>
      <p:sp>
        <p:nvSpPr>
          <p:cNvPr name="TextBox 5" id="5"/>
          <p:cNvSpPr txBox="true"/>
          <p:nvPr/>
        </p:nvSpPr>
        <p:spPr>
          <a:xfrm rot="0">
            <a:off x="2463277" y="275550"/>
            <a:ext cx="13822600" cy="993775"/>
          </a:xfrm>
          <a:prstGeom prst="rect">
            <a:avLst/>
          </a:prstGeom>
        </p:spPr>
        <p:txBody>
          <a:bodyPr anchor="t" rtlCol="false" tIns="0" lIns="0" bIns="0" rIns="0">
            <a:spAutoFit/>
          </a:bodyPr>
          <a:lstStyle/>
          <a:p>
            <a:pPr algn="ctr" marL="0" indent="0" lvl="0">
              <a:lnSpc>
                <a:spcPts val="7762"/>
              </a:lnSpc>
              <a:spcBef>
                <a:spcPct val="0"/>
              </a:spcBef>
            </a:pPr>
            <a:r>
              <a:rPr lang="en-US" sz="6468">
                <a:solidFill>
                  <a:srgbClr val="FFFFFF"/>
                </a:solidFill>
                <a:latin typeface="Now Bold"/>
              </a:rPr>
              <a:t>CUSTOMER PROFILE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285878" y="-363980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57856" y="8216165"/>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39818" y="533400"/>
            <a:ext cx="13822600" cy="990600"/>
          </a:xfrm>
          <a:prstGeom prst="rect">
            <a:avLst/>
          </a:prstGeom>
        </p:spPr>
        <p:txBody>
          <a:bodyPr anchor="t" rtlCol="false" tIns="0" lIns="0" bIns="0" rIns="0">
            <a:spAutoFit/>
          </a:bodyPr>
          <a:lstStyle/>
          <a:p>
            <a:pPr algn="ctr" marL="0" indent="0" lvl="0">
              <a:lnSpc>
                <a:spcPts val="7762"/>
              </a:lnSpc>
              <a:spcBef>
                <a:spcPct val="0"/>
              </a:spcBef>
            </a:pPr>
            <a:r>
              <a:rPr lang="en-US" sz="6468">
                <a:solidFill>
                  <a:srgbClr val="FFFFFF"/>
                </a:solidFill>
                <a:latin typeface="Now Bold"/>
              </a:rPr>
              <a:t>RECOMMMENDATIONS</a:t>
            </a:r>
          </a:p>
        </p:txBody>
      </p:sp>
      <p:sp>
        <p:nvSpPr>
          <p:cNvPr name="TextBox 5" id="5"/>
          <p:cNvSpPr txBox="true"/>
          <p:nvPr/>
        </p:nvSpPr>
        <p:spPr>
          <a:xfrm rot="0">
            <a:off x="9139238" y="4906944"/>
            <a:ext cx="9525" cy="435013"/>
          </a:xfrm>
          <a:prstGeom prst="rect">
            <a:avLst/>
          </a:prstGeom>
        </p:spPr>
        <p:txBody>
          <a:bodyPr anchor="t" rtlCol="false" tIns="0" lIns="0" bIns="0" rIns="0">
            <a:spAutoFit/>
          </a:bodyPr>
          <a:lstStyle/>
          <a:p>
            <a:pPr algn="ctr">
              <a:lnSpc>
                <a:spcPts val="3639"/>
              </a:lnSpc>
              <a:spcBef>
                <a:spcPct val="0"/>
              </a:spcBef>
            </a:pPr>
          </a:p>
        </p:txBody>
      </p:sp>
      <p:sp>
        <p:nvSpPr>
          <p:cNvPr name="TextBox 6" id="6"/>
          <p:cNvSpPr txBox="true"/>
          <p:nvPr/>
        </p:nvSpPr>
        <p:spPr>
          <a:xfrm rot="0">
            <a:off x="813340" y="2269081"/>
            <a:ext cx="16162570" cy="4933480"/>
          </a:xfrm>
          <a:prstGeom prst="rect">
            <a:avLst/>
          </a:prstGeom>
        </p:spPr>
        <p:txBody>
          <a:bodyPr anchor="t" rtlCol="false" tIns="0" lIns="0" bIns="0" rIns="0">
            <a:spAutoFit/>
          </a:bodyPr>
          <a:lstStyle/>
          <a:p>
            <a:pPr algn="just">
              <a:lnSpc>
                <a:spcPts val="4467"/>
              </a:lnSpc>
              <a:spcBef>
                <a:spcPct val="0"/>
              </a:spcBef>
            </a:pPr>
            <a:r>
              <a:rPr lang="en-US" sz="3237">
                <a:solidFill>
                  <a:srgbClr val="FFFFFF"/>
                </a:solidFill>
                <a:latin typeface="DM Sans"/>
              </a:rPr>
              <a:t>By utilizing the outcomes of the models and with more precise target segments, the marketing team can launch campaigns. They offer the potential for a higher return on investment. Given that the cost of gaining a customer in this caravan insurance instance is quite low (10% of the cost), management may choose to prioritize the model that generates the highest number of actual customers (True positives), even if it also results in a significant number of False positives. A possible approach is to choose the model that has the greatest sensitivity and return on investment (ROI) while adopting a cautious investment strategy.</a:t>
            </a:r>
          </a:p>
          <a:p>
            <a:pPr algn="ctr">
              <a:lnSpc>
                <a:spcPts val="363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767381" y="-2978256"/>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78256" y="7517265"/>
            <a:ext cx="5956513" cy="5956513"/>
          </a:xfrm>
          <a:custGeom>
            <a:avLst/>
            <a:gdLst/>
            <a:ahLst/>
            <a:cxnLst/>
            <a:rect r="r" b="b" t="t" l="l"/>
            <a:pathLst>
              <a:path h="5956513" w="5956513">
                <a:moveTo>
                  <a:pt x="0" y="0"/>
                </a:moveTo>
                <a:lnTo>
                  <a:pt x="5956512" y="0"/>
                </a:lnTo>
                <a:lnTo>
                  <a:pt x="5956512"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463277" y="275550"/>
            <a:ext cx="13822600" cy="990600"/>
          </a:xfrm>
          <a:prstGeom prst="rect">
            <a:avLst/>
          </a:prstGeom>
        </p:spPr>
        <p:txBody>
          <a:bodyPr anchor="t" rtlCol="false" tIns="0" lIns="0" bIns="0" rIns="0">
            <a:spAutoFit/>
          </a:bodyPr>
          <a:lstStyle/>
          <a:p>
            <a:pPr algn="ctr" marL="0" indent="0" lvl="0">
              <a:lnSpc>
                <a:spcPts val="7762"/>
              </a:lnSpc>
              <a:spcBef>
                <a:spcPct val="0"/>
              </a:spcBef>
            </a:pPr>
            <a:r>
              <a:rPr lang="en-US" sz="6468">
                <a:solidFill>
                  <a:srgbClr val="FFFFFF"/>
                </a:solidFill>
                <a:latin typeface="Now Bold"/>
              </a:rPr>
              <a:t>REFERENCE</a:t>
            </a:r>
          </a:p>
        </p:txBody>
      </p:sp>
      <p:sp>
        <p:nvSpPr>
          <p:cNvPr name="TextBox 5" id="5"/>
          <p:cNvSpPr txBox="true"/>
          <p:nvPr/>
        </p:nvSpPr>
        <p:spPr>
          <a:xfrm rot="0">
            <a:off x="1730141" y="2053051"/>
            <a:ext cx="14827719" cy="6657147"/>
          </a:xfrm>
          <a:prstGeom prst="rect">
            <a:avLst/>
          </a:prstGeom>
        </p:spPr>
        <p:txBody>
          <a:bodyPr anchor="t" rtlCol="false" tIns="0" lIns="0" bIns="0" rIns="0">
            <a:spAutoFit/>
          </a:bodyPr>
          <a:lstStyle/>
          <a:p>
            <a:pPr algn="just" marL="637528" indent="-318764" lvl="1">
              <a:lnSpc>
                <a:spcPts val="4074"/>
              </a:lnSpc>
              <a:buFont typeface="Arial"/>
              <a:buChar char="•"/>
            </a:pPr>
            <a:r>
              <a:rPr lang="en-US" sz="2952">
                <a:solidFill>
                  <a:srgbClr val="FFFFFF"/>
                </a:solidFill>
                <a:latin typeface="DM Sans"/>
              </a:rPr>
              <a:t>Yurday, E. (2023) Average cost of Caravan Insurance 2023, NimbleFins. Available at: https://www.nimblefins.co.uk/average-cost-caravan-insurance-touring-static (Accessed: 06 December 2023).</a:t>
            </a:r>
          </a:p>
          <a:p>
            <a:pPr algn="just" marL="637528" indent="-318764" lvl="1">
              <a:lnSpc>
                <a:spcPts val="4074"/>
              </a:lnSpc>
              <a:buFont typeface="Arial"/>
              <a:buChar char="•"/>
            </a:pPr>
            <a:r>
              <a:rPr lang="en-US" sz="2952">
                <a:solidFill>
                  <a:srgbClr val="FFFFFF"/>
                </a:solidFill>
                <a:latin typeface="DM Sans"/>
              </a:rPr>
              <a:t>IBM. (n.d.). IBM SPSS Decision Tree. Available at: https://www.ibm.com/uk-en/products/spss-decision-trees</a:t>
            </a:r>
          </a:p>
          <a:p>
            <a:pPr algn="just" marL="637528" indent="-318764" lvl="1">
              <a:lnSpc>
                <a:spcPts val="4074"/>
              </a:lnSpc>
              <a:buFont typeface="Arial"/>
              <a:buChar char="•"/>
            </a:pPr>
            <a:r>
              <a:rPr lang="en-US" sz="2952">
                <a:solidFill>
                  <a:srgbClr val="FFFFFF"/>
                </a:solidFill>
                <a:latin typeface="DM Sans"/>
              </a:rPr>
              <a:t>R. J. Brachman and T. Anand. "The process of knowledge discovery in databases: A human-centered approach." In U. Fayyad, G. Piatetsky-Shapiro, P. Smyth, and R. Uthurusamy, editors, Advances in Knowledge Discovery and Data Mining. AAAI Press, Menlo Park, 1995</a:t>
            </a:r>
          </a:p>
          <a:p>
            <a:pPr algn="just" marL="637528" indent="-318764" lvl="1">
              <a:lnSpc>
                <a:spcPts val="4074"/>
              </a:lnSpc>
              <a:buFont typeface="Arial"/>
              <a:buChar char="•"/>
            </a:pPr>
            <a:r>
              <a:rPr lang="en-US" sz="2952">
                <a:solidFill>
                  <a:srgbClr val="FFFFFF"/>
                </a:solidFill>
                <a:latin typeface="DM Sans"/>
              </a:rPr>
              <a:t>U. Fayyad, G. Piatetsky-Shapiro, and P. Smyth. "Knowledge discovery and data mining: Towards a unifying framework." In Simoudis et al. [24]</a:t>
            </a:r>
          </a:p>
          <a:p>
            <a:pPr algn="just">
              <a:lnSpc>
                <a:spcPts val="4074"/>
              </a:lnSpc>
            </a:pPr>
          </a:p>
          <a:p>
            <a:pPr algn="ctr">
              <a:lnSpc>
                <a:spcPts val="4074"/>
              </a:lnSpc>
            </a:pPr>
            <a:r>
              <a:rPr lang="en-US" sz="2952">
                <a:solidFill>
                  <a:srgbClr val="FFFFFF"/>
                </a:solidFill>
                <a:latin typeface="DM Sans"/>
              </a:rPr>
              <a:t>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677901" y="4043882"/>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9524152" y="3998847"/>
            <a:ext cx="2845162" cy="4381054"/>
            <a:chOff x="0" y="0"/>
            <a:chExt cx="862412" cy="1327963"/>
          </a:xfrm>
        </p:grpSpPr>
        <p:sp>
          <p:nvSpPr>
            <p:cNvPr name="Freeform 6" id="6"/>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7" id="7"/>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8" id="8"/>
          <p:cNvSpPr/>
          <p:nvPr/>
        </p:nvSpPr>
        <p:spPr>
          <a:xfrm flipH="false" flipV="false" rot="0">
            <a:off x="1704774" y="8379901"/>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sp>
        <p:nvSpPr>
          <p:cNvPr name="Freeform 9" id="9"/>
          <p:cNvSpPr/>
          <p:nvPr/>
        </p:nvSpPr>
        <p:spPr>
          <a:xfrm flipH="false" flipV="false" rot="0">
            <a:off x="9524152" y="8379901"/>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grpSp>
        <p:nvGrpSpPr>
          <p:cNvPr name="Group 10" id="10"/>
          <p:cNvGrpSpPr/>
          <p:nvPr/>
        </p:nvGrpSpPr>
        <p:grpSpPr>
          <a:xfrm rot="0">
            <a:off x="-690640" y="-1543050"/>
            <a:ext cx="19210521" cy="4453378"/>
            <a:chOff x="0" y="0"/>
            <a:chExt cx="5059561" cy="1172906"/>
          </a:xfrm>
        </p:grpSpPr>
        <p:sp>
          <p:nvSpPr>
            <p:cNvPr name="Freeform 11" id="11"/>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12" id="12"/>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13988023" y="6835665"/>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Claudia Alves</a:t>
            </a:r>
          </a:p>
        </p:txBody>
      </p:sp>
      <p:sp>
        <p:nvSpPr>
          <p:cNvPr name="Freeform 14" id="14"/>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5431215" y="3998847"/>
            <a:ext cx="2845162" cy="4381054"/>
            <a:chOff x="0" y="0"/>
            <a:chExt cx="862412" cy="1327963"/>
          </a:xfrm>
        </p:grpSpPr>
        <p:sp>
          <p:nvSpPr>
            <p:cNvPr name="Freeform 19" id="1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0" id="2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21" id="21"/>
          <p:cNvSpPr/>
          <p:nvPr/>
        </p:nvSpPr>
        <p:spPr>
          <a:xfrm flipH="false" flipV="false" rot="0">
            <a:off x="5431215" y="8379901"/>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grpSp>
        <p:nvGrpSpPr>
          <p:cNvPr name="Group 22" id="22"/>
          <p:cNvGrpSpPr/>
          <p:nvPr/>
        </p:nvGrpSpPr>
        <p:grpSpPr>
          <a:xfrm rot="0">
            <a:off x="13474215" y="3998847"/>
            <a:ext cx="2845162" cy="4381054"/>
            <a:chOff x="0" y="0"/>
            <a:chExt cx="862412" cy="1327963"/>
          </a:xfrm>
        </p:grpSpPr>
        <p:sp>
          <p:nvSpPr>
            <p:cNvPr name="Freeform 23" id="2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24" id="2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25" id="25"/>
          <p:cNvSpPr/>
          <p:nvPr/>
        </p:nvSpPr>
        <p:spPr>
          <a:xfrm flipH="false" flipV="false" rot="0">
            <a:off x="9676552" y="8532301"/>
            <a:ext cx="2845162" cy="301305"/>
          </a:xfrm>
          <a:custGeom>
            <a:avLst/>
            <a:gdLst/>
            <a:ahLst/>
            <a:cxnLst/>
            <a:rect r="r" b="b" t="t" l="l"/>
            <a:pathLst>
              <a:path h="301305" w="2845162">
                <a:moveTo>
                  <a:pt x="0" y="0"/>
                </a:moveTo>
                <a:lnTo>
                  <a:pt x="2845163" y="0"/>
                </a:lnTo>
                <a:lnTo>
                  <a:pt x="2845163" y="301305"/>
                </a:lnTo>
                <a:lnTo>
                  <a:pt x="0" y="301305"/>
                </a:lnTo>
                <a:lnTo>
                  <a:pt x="0" y="0"/>
                </a:lnTo>
                <a:close/>
              </a:path>
            </a:pathLst>
          </a:custGeom>
          <a:blipFill>
            <a:blip r:embed="rId2"/>
            <a:stretch>
              <a:fillRect l="0" t="-86495" r="0" b="0"/>
            </a:stretch>
          </a:blipFill>
        </p:spPr>
      </p:sp>
      <p:sp>
        <p:nvSpPr>
          <p:cNvPr name="Freeform 26" id="26"/>
          <p:cNvSpPr/>
          <p:nvPr/>
        </p:nvSpPr>
        <p:spPr>
          <a:xfrm flipH="false" flipV="false" rot="0">
            <a:off x="2202869" y="4331097"/>
            <a:ext cx="1848973" cy="2377251"/>
          </a:xfrm>
          <a:custGeom>
            <a:avLst/>
            <a:gdLst/>
            <a:ahLst/>
            <a:cxnLst/>
            <a:rect r="r" b="b" t="t" l="l"/>
            <a:pathLst>
              <a:path h="2377251" w="1848973">
                <a:moveTo>
                  <a:pt x="0" y="0"/>
                </a:moveTo>
                <a:lnTo>
                  <a:pt x="1848973" y="0"/>
                </a:lnTo>
                <a:lnTo>
                  <a:pt x="1848973" y="2377251"/>
                </a:lnTo>
                <a:lnTo>
                  <a:pt x="0" y="2377251"/>
                </a:lnTo>
                <a:lnTo>
                  <a:pt x="0" y="0"/>
                </a:lnTo>
                <a:close/>
              </a:path>
            </a:pathLst>
          </a:custGeom>
          <a:blipFill>
            <a:blip r:embed="rId7"/>
            <a:stretch>
              <a:fillRect l="0" t="0" r="0" b="0"/>
            </a:stretch>
          </a:blipFill>
        </p:spPr>
      </p:sp>
      <p:sp>
        <p:nvSpPr>
          <p:cNvPr name="Freeform 27" id="27"/>
          <p:cNvSpPr/>
          <p:nvPr/>
        </p:nvSpPr>
        <p:spPr>
          <a:xfrm flipH="false" flipV="false" rot="0">
            <a:off x="9919257" y="4331097"/>
            <a:ext cx="2054954" cy="2298725"/>
          </a:xfrm>
          <a:custGeom>
            <a:avLst/>
            <a:gdLst/>
            <a:ahLst/>
            <a:cxnLst/>
            <a:rect r="r" b="b" t="t" l="l"/>
            <a:pathLst>
              <a:path h="2298725" w="2054954">
                <a:moveTo>
                  <a:pt x="0" y="0"/>
                </a:moveTo>
                <a:lnTo>
                  <a:pt x="2054953" y="0"/>
                </a:lnTo>
                <a:lnTo>
                  <a:pt x="2054953" y="2298725"/>
                </a:lnTo>
                <a:lnTo>
                  <a:pt x="0" y="2298725"/>
                </a:lnTo>
                <a:lnTo>
                  <a:pt x="0" y="0"/>
                </a:lnTo>
                <a:close/>
              </a:path>
            </a:pathLst>
          </a:custGeom>
          <a:blipFill>
            <a:blip r:embed="rId8"/>
            <a:stretch>
              <a:fillRect l="0" t="-4902" r="0" b="-10034"/>
            </a:stretch>
          </a:blipFill>
        </p:spPr>
      </p:sp>
      <p:sp>
        <p:nvSpPr>
          <p:cNvPr name="Freeform 28" id="28"/>
          <p:cNvSpPr/>
          <p:nvPr/>
        </p:nvSpPr>
        <p:spPr>
          <a:xfrm flipH="false" flipV="false" rot="0">
            <a:off x="13845690" y="4331097"/>
            <a:ext cx="2046850" cy="2331354"/>
          </a:xfrm>
          <a:custGeom>
            <a:avLst/>
            <a:gdLst/>
            <a:ahLst/>
            <a:cxnLst/>
            <a:rect r="r" b="b" t="t" l="l"/>
            <a:pathLst>
              <a:path h="2331354" w="2046850">
                <a:moveTo>
                  <a:pt x="0" y="0"/>
                </a:moveTo>
                <a:lnTo>
                  <a:pt x="2046850" y="0"/>
                </a:lnTo>
                <a:lnTo>
                  <a:pt x="2046850" y="2331354"/>
                </a:lnTo>
                <a:lnTo>
                  <a:pt x="0" y="2331354"/>
                </a:lnTo>
                <a:lnTo>
                  <a:pt x="0" y="0"/>
                </a:lnTo>
                <a:close/>
              </a:path>
            </a:pathLst>
          </a:custGeom>
          <a:blipFill>
            <a:blip r:embed="rId9"/>
            <a:stretch>
              <a:fillRect l="-5597" t="0" r="-8302" b="0"/>
            </a:stretch>
          </a:blipFill>
        </p:spPr>
      </p:sp>
      <p:sp>
        <p:nvSpPr>
          <p:cNvPr name="Freeform 29" id="29"/>
          <p:cNvSpPr/>
          <p:nvPr/>
        </p:nvSpPr>
        <p:spPr>
          <a:xfrm flipH="false" flipV="false" rot="0">
            <a:off x="5857423" y="4331097"/>
            <a:ext cx="2144916" cy="2504568"/>
          </a:xfrm>
          <a:custGeom>
            <a:avLst/>
            <a:gdLst/>
            <a:ahLst/>
            <a:cxnLst/>
            <a:rect r="r" b="b" t="t" l="l"/>
            <a:pathLst>
              <a:path h="2504568" w="2144916">
                <a:moveTo>
                  <a:pt x="0" y="0"/>
                </a:moveTo>
                <a:lnTo>
                  <a:pt x="2144916" y="0"/>
                </a:lnTo>
                <a:lnTo>
                  <a:pt x="2144916" y="2504568"/>
                </a:lnTo>
                <a:lnTo>
                  <a:pt x="0" y="2504568"/>
                </a:lnTo>
                <a:lnTo>
                  <a:pt x="0" y="0"/>
                </a:lnTo>
                <a:close/>
              </a:path>
            </a:pathLst>
          </a:custGeom>
          <a:blipFill>
            <a:blip r:embed="rId10"/>
            <a:stretch>
              <a:fillRect l="0" t="0" r="0" b="-647"/>
            </a:stretch>
          </a:blipFill>
        </p:spPr>
      </p:sp>
      <p:sp>
        <p:nvSpPr>
          <p:cNvPr name="TextBox 30" id="30"/>
          <p:cNvSpPr txBox="true"/>
          <p:nvPr/>
        </p:nvSpPr>
        <p:spPr>
          <a:xfrm rot="0">
            <a:off x="3919280" y="1636188"/>
            <a:ext cx="10450651" cy="728662"/>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rPr>
              <a:t>OUR TEAM</a:t>
            </a:r>
          </a:p>
        </p:txBody>
      </p:sp>
      <p:sp>
        <p:nvSpPr>
          <p:cNvPr name="TextBox 31" id="31"/>
          <p:cNvSpPr txBox="true"/>
          <p:nvPr/>
        </p:nvSpPr>
        <p:spPr>
          <a:xfrm rot="0">
            <a:off x="1855687" y="7273224"/>
            <a:ext cx="2470628"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Eldhose Varghese</a:t>
            </a:r>
          </a:p>
        </p:txBody>
      </p:sp>
      <p:sp>
        <p:nvSpPr>
          <p:cNvPr name="TextBox 32" id="32"/>
          <p:cNvSpPr txBox="true"/>
          <p:nvPr/>
        </p:nvSpPr>
        <p:spPr>
          <a:xfrm rot="0">
            <a:off x="5857423" y="7087973"/>
            <a:ext cx="2047479" cy="1111504"/>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Laura Méndez del Pino</a:t>
            </a:r>
          </a:p>
        </p:txBody>
      </p:sp>
      <p:sp>
        <p:nvSpPr>
          <p:cNvPr name="TextBox 33" id="33"/>
          <p:cNvSpPr txBox="true"/>
          <p:nvPr/>
        </p:nvSpPr>
        <p:spPr>
          <a:xfrm rot="0">
            <a:off x="9673900" y="7100549"/>
            <a:ext cx="2402792"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Divyadharshini</a:t>
            </a:r>
          </a:p>
          <a:p>
            <a:pPr algn="ctr">
              <a:lnSpc>
                <a:spcPts val="2972"/>
              </a:lnSpc>
            </a:pPr>
            <a:r>
              <a:rPr lang="en-US" sz="2477" spc="123">
                <a:solidFill>
                  <a:srgbClr val="FFFBFB"/>
                </a:solidFill>
                <a:latin typeface="DM Sans"/>
              </a:rPr>
              <a:t>Sundaram</a:t>
            </a:r>
          </a:p>
        </p:txBody>
      </p:sp>
      <p:sp>
        <p:nvSpPr>
          <p:cNvPr name="TextBox 34" id="34"/>
          <p:cNvSpPr txBox="true"/>
          <p:nvPr/>
        </p:nvSpPr>
        <p:spPr>
          <a:xfrm rot="0">
            <a:off x="14074994" y="7100549"/>
            <a:ext cx="1817546" cy="741003"/>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rPr>
              <a:t>Nana Nkansah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85217" y="1164659"/>
            <a:ext cx="8113926" cy="8093641"/>
          </a:xfrm>
          <a:custGeom>
            <a:avLst/>
            <a:gdLst/>
            <a:ahLst/>
            <a:cxnLst/>
            <a:rect r="r" b="b" t="t" l="l"/>
            <a:pathLst>
              <a:path h="8093641" w="8113926">
                <a:moveTo>
                  <a:pt x="0" y="0"/>
                </a:moveTo>
                <a:lnTo>
                  <a:pt x="8113925" y="0"/>
                </a:lnTo>
                <a:lnTo>
                  <a:pt x="8113925" y="8093641"/>
                </a:lnTo>
                <a:lnTo>
                  <a:pt x="0" y="8093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24464" y="4446694"/>
            <a:ext cx="6431086" cy="1377170"/>
          </a:xfrm>
          <a:prstGeom prst="rect">
            <a:avLst/>
          </a:prstGeom>
        </p:spPr>
        <p:txBody>
          <a:bodyPr anchor="t" rtlCol="false" tIns="0" lIns="0" bIns="0" rIns="0">
            <a:spAutoFit/>
          </a:bodyPr>
          <a:lstStyle/>
          <a:p>
            <a:pPr marL="0" indent="0" lvl="0">
              <a:lnSpc>
                <a:spcPts val="11242"/>
              </a:lnSpc>
            </a:pPr>
            <a:r>
              <a:rPr lang="en-US" sz="8030" spc="489">
                <a:solidFill>
                  <a:srgbClr val="FFFFFF"/>
                </a:solidFill>
                <a:latin typeface="Now Bold"/>
              </a:rPr>
              <a:t>Thank You</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581300" y="2818044"/>
            <a:ext cx="10256617" cy="7091116"/>
          </a:xfrm>
          <a:custGeom>
            <a:avLst/>
            <a:gdLst/>
            <a:ahLst/>
            <a:cxnLst/>
            <a:rect r="r" b="b" t="t" l="l"/>
            <a:pathLst>
              <a:path h="7091116" w="10256617">
                <a:moveTo>
                  <a:pt x="0" y="0"/>
                </a:moveTo>
                <a:lnTo>
                  <a:pt x="10256617" y="0"/>
                </a:lnTo>
                <a:lnTo>
                  <a:pt x="10256617" y="7091116"/>
                </a:lnTo>
                <a:lnTo>
                  <a:pt x="0" y="7091116"/>
                </a:lnTo>
                <a:lnTo>
                  <a:pt x="0" y="0"/>
                </a:lnTo>
                <a:close/>
              </a:path>
            </a:pathLst>
          </a:custGeom>
          <a:blipFill>
            <a:blip r:embed="rId12"/>
            <a:stretch>
              <a:fillRect l="0" t="0" r="-6154" b="0"/>
            </a:stretch>
          </a:blipFill>
        </p:spPr>
      </p:sp>
      <p:sp>
        <p:nvSpPr>
          <p:cNvPr name="TextBox 9" id="9"/>
          <p:cNvSpPr txBox="true"/>
          <p:nvPr/>
        </p:nvSpPr>
        <p:spPr>
          <a:xfrm rot="0">
            <a:off x="1261041" y="2072852"/>
            <a:ext cx="14518922" cy="504825"/>
          </a:xfrm>
          <a:prstGeom prst="rect">
            <a:avLst/>
          </a:prstGeom>
        </p:spPr>
        <p:txBody>
          <a:bodyPr anchor="t" rtlCol="false" tIns="0" lIns="0" bIns="0" rIns="0">
            <a:spAutoFit/>
          </a:bodyPr>
          <a:lstStyle/>
          <a:p>
            <a:pPr marL="376118" indent="-188059" lvl="1">
              <a:lnSpc>
                <a:spcPts val="2090"/>
              </a:lnSpc>
              <a:spcBef>
                <a:spcPct val="0"/>
              </a:spcBef>
              <a:buFont typeface="Arial"/>
              <a:buChar char="•"/>
            </a:pPr>
            <a:r>
              <a:rPr lang="en-US" sz="1742">
                <a:solidFill>
                  <a:srgbClr val="FFFFFF"/>
                </a:solidFill>
                <a:latin typeface="Now Bold"/>
              </a:rPr>
              <a:t> R CODE FOR INVESTIGATING HEATMAPS AND CORRELATION COEFFICIENTS OF THE TOP 20 IMPORTANT ATTRIBUTES WITH   THE NUMBER OF MOBILE HOME POLICIES.</a:t>
            </a:r>
          </a:p>
        </p:txBody>
      </p:sp>
      <p:sp>
        <p:nvSpPr>
          <p:cNvPr name="TextBox 10" id="10"/>
          <p:cNvSpPr txBox="true"/>
          <p:nvPr/>
        </p:nvSpPr>
        <p:spPr>
          <a:xfrm rot="0">
            <a:off x="1028700" y="508735"/>
            <a:ext cx="3809628" cy="519965"/>
          </a:xfrm>
          <a:prstGeom prst="rect">
            <a:avLst/>
          </a:prstGeom>
        </p:spPr>
        <p:txBody>
          <a:bodyPr anchor="t" rtlCol="false" tIns="0" lIns="0" bIns="0" rIns="0">
            <a:spAutoFit/>
          </a:bodyPr>
          <a:lstStyle/>
          <a:p>
            <a:pPr algn="ctr">
              <a:lnSpc>
                <a:spcPts val="4261"/>
              </a:lnSpc>
              <a:spcBef>
                <a:spcPct val="0"/>
              </a:spcBef>
            </a:pPr>
            <a:r>
              <a:rPr lang="en-US" sz="3087">
                <a:solidFill>
                  <a:srgbClr val="000000"/>
                </a:solidFill>
                <a:latin typeface="DM Sans Bold"/>
              </a:rPr>
              <a:t>Your paragraph text</a:t>
            </a:r>
          </a:p>
        </p:txBody>
      </p:sp>
      <p:sp>
        <p:nvSpPr>
          <p:cNvPr name="TextBox 11" id="11"/>
          <p:cNvSpPr txBox="true"/>
          <p:nvPr/>
        </p:nvSpPr>
        <p:spPr>
          <a:xfrm rot="0">
            <a:off x="-381634" y="95753"/>
            <a:ext cx="9195397" cy="1694444"/>
          </a:xfrm>
          <a:prstGeom prst="rect">
            <a:avLst/>
          </a:prstGeom>
        </p:spPr>
        <p:txBody>
          <a:bodyPr anchor="t" rtlCol="false" tIns="0" lIns="0" bIns="0" rIns="0">
            <a:spAutoFit/>
          </a:bodyPr>
          <a:lstStyle/>
          <a:p>
            <a:pPr algn="ctr">
              <a:lnSpc>
                <a:spcPts val="13860"/>
              </a:lnSpc>
              <a:spcBef>
                <a:spcPct val="0"/>
              </a:spcBef>
            </a:pPr>
            <a:r>
              <a:rPr lang="en-US" sz="10044">
                <a:solidFill>
                  <a:srgbClr val="FFFBFB"/>
                </a:solidFill>
                <a:latin typeface="DM Sans Bold"/>
              </a:rPr>
              <a:t>APPENDIX</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70879"/>
            <a:ext cx="8241952" cy="4713891"/>
          </a:xfrm>
          <a:custGeom>
            <a:avLst/>
            <a:gdLst/>
            <a:ahLst/>
            <a:cxnLst/>
            <a:rect r="r" b="b" t="t" l="l"/>
            <a:pathLst>
              <a:path h="4713891" w="8241952">
                <a:moveTo>
                  <a:pt x="0" y="0"/>
                </a:moveTo>
                <a:lnTo>
                  <a:pt x="8241952" y="0"/>
                </a:lnTo>
                <a:lnTo>
                  <a:pt x="8241952" y="4713890"/>
                </a:lnTo>
                <a:lnTo>
                  <a:pt x="0" y="4713890"/>
                </a:lnTo>
                <a:lnTo>
                  <a:pt x="0" y="0"/>
                </a:lnTo>
                <a:close/>
              </a:path>
            </a:pathLst>
          </a:custGeom>
          <a:blipFill>
            <a:blip r:embed="rId2"/>
            <a:stretch>
              <a:fillRect l="0" t="-826" r="0" b="-826"/>
            </a:stretch>
          </a:blipFill>
        </p:spPr>
      </p:sp>
      <p:sp>
        <p:nvSpPr>
          <p:cNvPr name="Freeform 3" id="3"/>
          <p:cNvSpPr/>
          <p:nvPr/>
        </p:nvSpPr>
        <p:spPr>
          <a:xfrm flipH="false" flipV="false" rot="0">
            <a:off x="569245" y="5484769"/>
            <a:ext cx="8425906" cy="4766430"/>
          </a:xfrm>
          <a:custGeom>
            <a:avLst/>
            <a:gdLst/>
            <a:ahLst/>
            <a:cxnLst/>
            <a:rect r="r" b="b" t="t" l="l"/>
            <a:pathLst>
              <a:path h="4766430" w="8425906">
                <a:moveTo>
                  <a:pt x="0" y="0"/>
                </a:moveTo>
                <a:lnTo>
                  <a:pt x="8425906" y="0"/>
                </a:lnTo>
                <a:lnTo>
                  <a:pt x="8425906" y="4766430"/>
                </a:lnTo>
                <a:lnTo>
                  <a:pt x="0" y="4766430"/>
                </a:lnTo>
                <a:lnTo>
                  <a:pt x="0" y="0"/>
                </a:lnTo>
                <a:close/>
              </a:path>
            </a:pathLst>
          </a:custGeom>
          <a:blipFill>
            <a:blip r:embed="rId3"/>
            <a:stretch>
              <a:fillRect l="0" t="-1115" r="0" b="-1115"/>
            </a:stretch>
          </a:blipFill>
        </p:spPr>
      </p:sp>
      <p:sp>
        <p:nvSpPr>
          <p:cNvPr name="Freeform 4" id="4"/>
          <p:cNvSpPr/>
          <p:nvPr/>
        </p:nvSpPr>
        <p:spPr>
          <a:xfrm flipH="false" flipV="false" rot="0">
            <a:off x="9144000" y="5484769"/>
            <a:ext cx="8241952" cy="4766430"/>
          </a:xfrm>
          <a:custGeom>
            <a:avLst/>
            <a:gdLst/>
            <a:ahLst/>
            <a:cxnLst/>
            <a:rect r="r" b="b" t="t" l="l"/>
            <a:pathLst>
              <a:path h="4766430" w="8241952">
                <a:moveTo>
                  <a:pt x="0" y="0"/>
                </a:moveTo>
                <a:lnTo>
                  <a:pt x="8241952" y="0"/>
                </a:lnTo>
                <a:lnTo>
                  <a:pt x="8241952" y="4766430"/>
                </a:lnTo>
                <a:lnTo>
                  <a:pt x="0" y="4766430"/>
                </a:lnTo>
                <a:lnTo>
                  <a:pt x="0" y="0"/>
                </a:lnTo>
                <a:close/>
              </a:path>
            </a:pathLst>
          </a:custGeom>
          <a:blipFill>
            <a:blip r:embed="rId4"/>
            <a:stretch>
              <a:fillRect l="0" t="0" r="0" b="0"/>
            </a:stretch>
          </a:blipFill>
        </p:spPr>
      </p:sp>
      <p:sp>
        <p:nvSpPr>
          <p:cNvPr name="TextBox 5" id="5"/>
          <p:cNvSpPr txBox="true"/>
          <p:nvPr/>
        </p:nvSpPr>
        <p:spPr>
          <a:xfrm rot="0">
            <a:off x="1803169" y="161279"/>
            <a:ext cx="13457305" cy="606425"/>
          </a:xfrm>
          <a:prstGeom prst="rect">
            <a:avLst/>
          </a:prstGeom>
        </p:spPr>
        <p:txBody>
          <a:bodyPr anchor="t" rtlCol="false" tIns="0" lIns="0" bIns="0" rIns="0">
            <a:spAutoFit/>
          </a:bodyPr>
          <a:lstStyle/>
          <a:p>
            <a:pPr algn="ctr" marL="0" indent="0" lvl="0">
              <a:lnSpc>
                <a:spcPts val="4850"/>
              </a:lnSpc>
              <a:spcBef>
                <a:spcPct val="0"/>
              </a:spcBef>
            </a:pPr>
            <a:r>
              <a:rPr lang="en-US" sz="4042">
                <a:solidFill>
                  <a:srgbClr val="FFFFFF"/>
                </a:solidFill>
                <a:latin typeface="Now Bold"/>
              </a:rPr>
              <a:t>2.HISTOGRAMS</a:t>
            </a:r>
          </a:p>
        </p:txBody>
      </p:sp>
      <p:sp>
        <p:nvSpPr>
          <p:cNvPr name="TextBox 6" id="6"/>
          <p:cNvSpPr txBox="true"/>
          <p:nvPr/>
        </p:nvSpPr>
        <p:spPr>
          <a:xfrm rot="0">
            <a:off x="2594477" y="1986689"/>
            <a:ext cx="5620712"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2.1 Car Ownership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66547" y="893555"/>
            <a:ext cx="8192205" cy="4544808"/>
          </a:xfrm>
          <a:custGeom>
            <a:avLst/>
            <a:gdLst/>
            <a:ahLst/>
            <a:cxnLst/>
            <a:rect r="r" b="b" t="t" l="l"/>
            <a:pathLst>
              <a:path h="4544808" w="8192205">
                <a:moveTo>
                  <a:pt x="0" y="0"/>
                </a:moveTo>
                <a:lnTo>
                  <a:pt x="8192205" y="0"/>
                </a:lnTo>
                <a:lnTo>
                  <a:pt x="8192205" y="4544808"/>
                </a:lnTo>
                <a:lnTo>
                  <a:pt x="0" y="4544808"/>
                </a:lnTo>
                <a:lnTo>
                  <a:pt x="0" y="0"/>
                </a:lnTo>
                <a:close/>
              </a:path>
            </a:pathLst>
          </a:custGeom>
          <a:blipFill>
            <a:blip r:embed="rId2"/>
            <a:stretch>
              <a:fillRect l="0" t="0" r="0" b="0"/>
            </a:stretch>
          </a:blipFill>
        </p:spPr>
      </p:sp>
      <p:sp>
        <p:nvSpPr>
          <p:cNvPr name="Freeform 3" id="3"/>
          <p:cNvSpPr/>
          <p:nvPr/>
        </p:nvSpPr>
        <p:spPr>
          <a:xfrm flipH="false" flipV="false" rot="0">
            <a:off x="9006833" y="893555"/>
            <a:ext cx="8138541" cy="4544808"/>
          </a:xfrm>
          <a:custGeom>
            <a:avLst/>
            <a:gdLst/>
            <a:ahLst/>
            <a:cxnLst/>
            <a:rect r="r" b="b" t="t" l="l"/>
            <a:pathLst>
              <a:path h="4544808" w="8138541">
                <a:moveTo>
                  <a:pt x="0" y="0"/>
                </a:moveTo>
                <a:lnTo>
                  <a:pt x="8138541" y="0"/>
                </a:lnTo>
                <a:lnTo>
                  <a:pt x="8138541" y="4544808"/>
                </a:lnTo>
                <a:lnTo>
                  <a:pt x="0" y="4544808"/>
                </a:lnTo>
                <a:lnTo>
                  <a:pt x="0" y="0"/>
                </a:lnTo>
                <a:close/>
              </a:path>
            </a:pathLst>
          </a:custGeom>
          <a:blipFill>
            <a:blip r:embed="rId3"/>
            <a:stretch>
              <a:fillRect l="0" t="-306" r="0" b="-306"/>
            </a:stretch>
          </a:blipFill>
        </p:spPr>
      </p:sp>
      <p:sp>
        <p:nvSpPr>
          <p:cNvPr name="Freeform 4" id="4"/>
          <p:cNvSpPr/>
          <p:nvPr/>
        </p:nvSpPr>
        <p:spPr>
          <a:xfrm flipH="false" flipV="false" rot="0">
            <a:off x="566547" y="5438363"/>
            <a:ext cx="8192205" cy="4624431"/>
          </a:xfrm>
          <a:custGeom>
            <a:avLst/>
            <a:gdLst/>
            <a:ahLst/>
            <a:cxnLst/>
            <a:rect r="r" b="b" t="t" l="l"/>
            <a:pathLst>
              <a:path h="4624431" w="8192205">
                <a:moveTo>
                  <a:pt x="0" y="0"/>
                </a:moveTo>
                <a:lnTo>
                  <a:pt x="8192205" y="0"/>
                </a:lnTo>
                <a:lnTo>
                  <a:pt x="8192205" y="4624431"/>
                </a:lnTo>
                <a:lnTo>
                  <a:pt x="0" y="4624431"/>
                </a:lnTo>
                <a:lnTo>
                  <a:pt x="0" y="0"/>
                </a:lnTo>
                <a:close/>
              </a:path>
            </a:pathLst>
          </a:custGeom>
          <a:blipFill>
            <a:blip r:embed="rId4"/>
            <a:stretch>
              <a:fillRect l="0" t="0" r="0" b="0"/>
            </a:stretch>
          </a:blipFill>
        </p:spPr>
      </p:sp>
      <p:sp>
        <p:nvSpPr>
          <p:cNvPr name="Freeform 5" id="5"/>
          <p:cNvSpPr/>
          <p:nvPr/>
        </p:nvSpPr>
        <p:spPr>
          <a:xfrm flipH="false" flipV="false" rot="0">
            <a:off x="9006833" y="5438363"/>
            <a:ext cx="8138541" cy="4660567"/>
          </a:xfrm>
          <a:custGeom>
            <a:avLst/>
            <a:gdLst/>
            <a:ahLst/>
            <a:cxnLst/>
            <a:rect r="r" b="b" t="t" l="l"/>
            <a:pathLst>
              <a:path h="4660567" w="8138541">
                <a:moveTo>
                  <a:pt x="0" y="0"/>
                </a:moveTo>
                <a:lnTo>
                  <a:pt x="8138541" y="0"/>
                </a:lnTo>
                <a:lnTo>
                  <a:pt x="8138541" y="4660566"/>
                </a:lnTo>
                <a:lnTo>
                  <a:pt x="0" y="4660566"/>
                </a:lnTo>
                <a:lnTo>
                  <a:pt x="0" y="0"/>
                </a:lnTo>
                <a:close/>
              </a:path>
            </a:pathLst>
          </a:custGeom>
          <a:blipFill>
            <a:blip r:embed="rId5"/>
            <a:stretch>
              <a:fillRect l="0" t="0" r="0" b="0"/>
            </a:stretch>
          </a:blipFill>
        </p:spPr>
      </p:sp>
      <p:sp>
        <p:nvSpPr>
          <p:cNvPr name="TextBox 6" id="6"/>
          <p:cNvSpPr txBox="true"/>
          <p:nvPr/>
        </p:nvSpPr>
        <p:spPr>
          <a:xfrm rot="0">
            <a:off x="4662649" y="90437"/>
            <a:ext cx="9042020" cy="628585"/>
          </a:xfrm>
          <a:prstGeom prst="rect">
            <a:avLst/>
          </a:prstGeom>
        </p:spPr>
        <p:txBody>
          <a:bodyPr anchor="t" rtlCol="false" tIns="0" lIns="0" bIns="0" rIns="0">
            <a:spAutoFit/>
          </a:bodyPr>
          <a:lstStyle/>
          <a:p>
            <a:pPr algn="ctr" marL="0" indent="0" lvl="0">
              <a:lnSpc>
                <a:spcPts val="5178"/>
              </a:lnSpc>
              <a:spcBef>
                <a:spcPct val="0"/>
              </a:spcBef>
            </a:pPr>
            <a:r>
              <a:rPr lang="en-US" sz="3752">
                <a:solidFill>
                  <a:srgbClr val="FFFFFF"/>
                </a:solidFill>
                <a:latin typeface="DM Sans Bold"/>
              </a:rPr>
              <a:t>2.2 Religious Status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99662" y="2353630"/>
            <a:ext cx="8225695" cy="5120016"/>
          </a:xfrm>
          <a:custGeom>
            <a:avLst/>
            <a:gdLst/>
            <a:ahLst/>
            <a:cxnLst/>
            <a:rect r="r" b="b" t="t" l="l"/>
            <a:pathLst>
              <a:path h="5120016" w="8225695">
                <a:moveTo>
                  <a:pt x="0" y="0"/>
                </a:moveTo>
                <a:lnTo>
                  <a:pt x="8225695" y="0"/>
                </a:lnTo>
                <a:lnTo>
                  <a:pt x="8225695" y="5120015"/>
                </a:lnTo>
                <a:lnTo>
                  <a:pt x="0" y="5120015"/>
                </a:lnTo>
                <a:lnTo>
                  <a:pt x="0" y="0"/>
                </a:lnTo>
                <a:close/>
              </a:path>
            </a:pathLst>
          </a:custGeom>
          <a:blipFill>
            <a:blip r:embed="rId2"/>
            <a:stretch>
              <a:fillRect l="-5907" t="0" r="-1723" b="0"/>
            </a:stretch>
          </a:blipFill>
        </p:spPr>
      </p:sp>
      <p:sp>
        <p:nvSpPr>
          <p:cNvPr name="Freeform 3" id="3"/>
          <p:cNvSpPr/>
          <p:nvPr/>
        </p:nvSpPr>
        <p:spPr>
          <a:xfrm flipH="false" flipV="false" rot="0">
            <a:off x="8857474" y="2353630"/>
            <a:ext cx="9694390" cy="5120016"/>
          </a:xfrm>
          <a:custGeom>
            <a:avLst/>
            <a:gdLst/>
            <a:ahLst/>
            <a:cxnLst/>
            <a:rect r="r" b="b" t="t" l="l"/>
            <a:pathLst>
              <a:path h="5120016" w="9694390">
                <a:moveTo>
                  <a:pt x="0" y="0"/>
                </a:moveTo>
                <a:lnTo>
                  <a:pt x="9694390" y="0"/>
                </a:lnTo>
                <a:lnTo>
                  <a:pt x="9694390" y="5120015"/>
                </a:lnTo>
                <a:lnTo>
                  <a:pt x="0" y="5120015"/>
                </a:lnTo>
                <a:lnTo>
                  <a:pt x="0" y="0"/>
                </a:lnTo>
                <a:close/>
              </a:path>
            </a:pathLst>
          </a:custGeom>
          <a:blipFill>
            <a:blip r:embed="rId3"/>
            <a:stretch>
              <a:fillRect l="0" t="0" r="0" b="-9499"/>
            </a:stretch>
          </a:blipFill>
        </p:spPr>
      </p:sp>
      <p:sp>
        <p:nvSpPr>
          <p:cNvPr name="TextBox 4" id="4"/>
          <p:cNvSpPr txBox="true"/>
          <p:nvPr/>
        </p:nvSpPr>
        <p:spPr>
          <a:xfrm rot="0">
            <a:off x="4662649" y="90437"/>
            <a:ext cx="9042020"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2.3 Income Levels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03667" y="214312"/>
            <a:ext cx="14869024" cy="1457325"/>
          </a:xfrm>
          <a:prstGeom prst="rect">
            <a:avLst/>
          </a:prstGeom>
        </p:spPr>
        <p:txBody>
          <a:bodyPr anchor="t" rtlCol="false" tIns="0" lIns="0" bIns="0" rIns="0">
            <a:spAutoFit/>
          </a:bodyPr>
          <a:lstStyle/>
          <a:p>
            <a:pPr algn="ctr" marL="0" indent="0" lvl="0">
              <a:lnSpc>
                <a:spcPts val="5722"/>
              </a:lnSpc>
              <a:spcBef>
                <a:spcPct val="0"/>
              </a:spcBef>
            </a:pPr>
            <a:r>
              <a:rPr lang="en-US" sz="4768">
                <a:solidFill>
                  <a:srgbClr val="FFFFFF"/>
                </a:solidFill>
                <a:latin typeface="Now Bold"/>
              </a:rPr>
              <a:t>TASK 1:  KNOWLEDGE DISCOVERY PROCESS IN DATABASES (KDD)</a:t>
            </a:r>
          </a:p>
        </p:txBody>
      </p:sp>
      <p:sp>
        <p:nvSpPr>
          <p:cNvPr name="Freeform 5" id="5"/>
          <p:cNvSpPr/>
          <p:nvPr/>
        </p:nvSpPr>
        <p:spPr>
          <a:xfrm flipH="false" flipV="false" rot="0">
            <a:off x="16866534" y="-3548642"/>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52846" y="8269130"/>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99973" y="2407871"/>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981887" y="3471022"/>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749188" y="4210050"/>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461451" y="5143500"/>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872642" y="5930611"/>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90141" y="2407871"/>
            <a:ext cx="4382965" cy="691676"/>
            <a:chOff x="0" y="0"/>
            <a:chExt cx="1154361" cy="182170"/>
          </a:xfrm>
        </p:grpSpPr>
        <p:sp>
          <p:nvSpPr>
            <p:cNvPr name="Freeform 13" id="13"/>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14" id="14"/>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Problem Specification</a:t>
              </a:r>
            </a:p>
          </p:txBody>
        </p:sp>
      </p:grpSp>
      <p:grpSp>
        <p:nvGrpSpPr>
          <p:cNvPr name="Group 15" id="15"/>
          <p:cNvGrpSpPr/>
          <p:nvPr/>
        </p:nvGrpSpPr>
        <p:grpSpPr>
          <a:xfrm rot="0">
            <a:off x="2207360" y="3308824"/>
            <a:ext cx="4382965" cy="691676"/>
            <a:chOff x="0" y="0"/>
            <a:chExt cx="1154361" cy="182170"/>
          </a:xfrm>
        </p:grpSpPr>
        <p:sp>
          <p:nvSpPr>
            <p:cNvPr name="Freeform 16" id="16"/>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17" id="17"/>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Resourcing</a:t>
              </a:r>
            </a:p>
          </p:txBody>
        </p:sp>
      </p:grpSp>
      <p:grpSp>
        <p:nvGrpSpPr>
          <p:cNvPr name="Group 18" id="18"/>
          <p:cNvGrpSpPr/>
          <p:nvPr/>
        </p:nvGrpSpPr>
        <p:grpSpPr>
          <a:xfrm rot="0">
            <a:off x="5756575" y="5111276"/>
            <a:ext cx="4382965" cy="691676"/>
            <a:chOff x="0" y="0"/>
            <a:chExt cx="1154361" cy="182170"/>
          </a:xfrm>
        </p:grpSpPr>
        <p:sp>
          <p:nvSpPr>
            <p:cNvPr name="Freeform 19" id="19"/>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20" id="20"/>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Data Pre-processing</a:t>
              </a:r>
            </a:p>
          </p:txBody>
        </p:sp>
      </p:grpSp>
      <p:grpSp>
        <p:nvGrpSpPr>
          <p:cNvPr name="Group 21" id="21"/>
          <p:cNvGrpSpPr/>
          <p:nvPr/>
        </p:nvGrpSpPr>
        <p:grpSpPr>
          <a:xfrm rot="0">
            <a:off x="3989274" y="4210050"/>
            <a:ext cx="4382965" cy="691676"/>
            <a:chOff x="0" y="0"/>
            <a:chExt cx="1154361" cy="182170"/>
          </a:xfrm>
        </p:grpSpPr>
        <p:sp>
          <p:nvSpPr>
            <p:cNvPr name="Freeform 22" id="22"/>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23" id="23"/>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Data Cleansing </a:t>
              </a:r>
            </a:p>
          </p:txBody>
        </p:sp>
      </p:grpSp>
      <p:grpSp>
        <p:nvGrpSpPr>
          <p:cNvPr name="Group 24" id="24"/>
          <p:cNvGrpSpPr/>
          <p:nvPr/>
        </p:nvGrpSpPr>
        <p:grpSpPr>
          <a:xfrm rot="0">
            <a:off x="9880029" y="6884647"/>
            <a:ext cx="4382965" cy="691676"/>
            <a:chOff x="0" y="0"/>
            <a:chExt cx="1154361" cy="182170"/>
          </a:xfrm>
        </p:grpSpPr>
        <p:sp>
          <p:nvSpPr>
            <p:cNvPr name="Freeform 25" id="25"/>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26" id="26"/>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Evaluation</a:t>
              </a:r>
            </a:p>
          </p:txBody>
        </p:sp>
      </p:grpSp>
      <p:grpSp>
        <p:nvGrpSpPr>
          <p:cNvPr name="Group 27" id="27"/>
          <p:cNvGrpSpPr/>
          <p:nvPr/>
        </p:nvGrpSpPr>
        <p:grpSpPr>
          <a:xfrm rot="0">
            <a:off x="7468838" y="5968652"/>
            <a:ext cx="4382965" cy="691676"/>
            <a:chOff x="0" y="0"/>
            <a:chExt cx="1154361" cy="182170"/>
          </a:xfrm>
        </p:grpSpPr>
        <p:sp>
          <p:nvSpPr>
            <p:cNvPr name="Freeform 28" id="28"/>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29" id="29"/>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Data Mining </a:t>
              </a:r>
            </a:p>
          </p:txBody>
        </p:sp>
      </p:grpSp>
      <p:grpSp>
        <p:nvGrpSpPr>
          <p:cNvPr name="Group 30" id="30"/>
          <p:cNvGrpSpPr/>
          <p:nvPr/>
        </p:nvGrpSpPr>
        <p:grpSpPr>
          <a:xfrm rot="0">
            <a:off x="13539592" y="8807604"/>
            <a:ext cx="4382965" cy="691676"/>
            <a:chOff x="0" y="0"/>
            <a:chExt cx="1154361" cy="182170"/>
          </a:xfrm>
        </p:grpSpPr>
        <p:sp>
          <p:nvSpPr>
            <p:cNvPr name="Freeform 31" id="31"/>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32" id="32"/>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Exploitation</a:t>
              </a:r>
            </a:p>
          </p:txBody>
        </p:sp>
      </p:grpSp>
      <p:grpSp>
        <p:nvGrpSpPr>
          <p:cNvPr name="Group 33" id="33"/>
          <p:cNvGrpSpPr/>
          <p:nvPr/>
        </p:nvGrpSpPr>
        <p:grpSpPr>
          <a:xfrm rot="0">
            <a:off x="11348110" y="7800641"/>
            <a:ext cx="4382965" cy="691676"/>
            <a:chOff x="0" y="0"/>
            <a:chExt cx="1154361" cy="182170"/>
          </a:xfrm>
        </p:grpSpPr>
        <p:sp>
          <p:nvSpPr>
            <p:cNvPr name="Freeform 34" id="34"/>
            <p:cNvSpPr/>
            <p:nvPr/>
          </p:nvSpPr>
          <p:spPr>
            <a:xfrm flipH="false" flipV="false" rot="0">
              <a:off x="0" y="0"/>
              <a:ext cx="1154361" cy="182170"/>
            </a:xfrm>
            <a:custGeom>
              <a:avLst/>
              <a:gdLst/>
              <a:ahLst/>
              <a:cxnLst/>
              <a:rect r="r" b="b" t="t" l="l"/>
              <a:pathLst>
                <a:path h="182170" w="1154361">
                  <a:moveTo>
                    <a:pt x="0" y="0"/>
                  </a:moveTo>
                  <a:lnTo>
                    <a:pt x="1154361" y="0"/>
                  </a:lnTo>
                  <a:lnTo>
                    <a:pt x="1154361" y="182170"/>
                  </a:lnTo>
                  <a:lnTo>
                    <a:pt x="0" y="182170"/>
                  </a:lnTo>
                  <a:close/>
                </a:path>
              </a:pathLst>
            </a:custGeom>
            <a:solidFill>
              <a:srgbClr val="CACFD7"/>
            </a:solidFill>
          </p:spPr>
        </p:sp>
        <p:sp>
          <p:nvSpPr>
            <p:cNvPr name="TextBox 35" id="35"/>
            <p:cNvSpPr txBox="true"/>
            <p:nvPr/>
          </p:nvSpPr>
          <p:spPr>
            <a:xfrm>
              <a:off x="0" y="-57150"/>
              <a:ext cx="1154361"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Interpretation</a:t>
              </a:r>
            </a:p>
          </p:txBody>
        </p:sp>
      </p:grpSp>
      <p:sp>
        <p:nvSpPr>
          <p:cNvPr name="Freeform 36" id="36"/>
          <p:cNvSpPr/>
          <p:nvPr/>
        </p:nvSpPr>
        <p:spPr>
          <a:xfrm flipH="false" flipV="false" rot="0">
            <a:off x="10340723" y="6884647"/>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12532205" y="7826330"/>
            <a:ext cx="1007387" cy="1406251"/>
          </a:xfrm>
          <a:custGeom>
            <a:avLst/>
            <a:gdLst/>
            <a:ahLst/>
            <a:cxnLst/>
            <a:rect r="r" b="b" t="t" l="l"/>
            <a:pathLst>
              <a:path h="1406251" w="1007387">
                <a:moveTo>
                  <a:pt x="0" y="0"/>
                </a:moveTo>
                <a:lnTo>
                  <a:pt x="1007387" y="0"/>
                </a:lnTo>
                <a:lnTo>
                  <a:pt x="1007387" y="1406251"/>
                </a:lnTo>
                <a:lnTo>
                  <a:pt x="0" y="1406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99662" y="2353630"/>
            <a:ext cx="8225695" cy="5120016"/>
          </a:xfrm>
          <a:custGeom>
            <a:avLst/>
            <a:gdLst/>
            <a:ahLst/>
            <a:cxnLst/>
            <a:rect r="r" b="b" t="t" l="l"/>
            <a:pathLst>
              <a:path h="5120016" w="8225695">
                <a:moveTo>
                  <a:pt x="0" y="0"/>
                </a:moveTo>
                <a:lnTo>
                  <a:pt x="8225695" y="0"/>
                </a:lnTo>
                <a:lnTo>
                  <a:pt x="8225695" y="5120015"/>
                </a:lnTo>
                <a:lnTo>
                  <a:pt x="0" y="5120015"/>
                </a:lnTo>
                <a:lnTo>
                  <a:pt x="0" y="0"/>
                </a:lnTo>
                <a:close/>
              </a:path>
            </a:pathLst>
          </a:custGeom>
          <a:blipFill>
            <a:blip r:embed="rId2"/>
            <a:stretch>
              <a:fillRect l="-3815" t="0" r="-3815" b="0"/>
            </a:stretch>
          </a:blipFill>
        </p:spPr>
      </p:sp>
      <p:sp>
        <p:nvSpPr>
          <p:cNvPr name="Freeform 3" id="3"/>
          <p:cNvSpPr/>
          <p:nvPr/>
        </p:nvSpPr>
        <p:spPr>
          <a:xfrm flipH="false" flipV="false" rot="0">
            <a:off x="8857474" y="2159077"/>
            <a:ext cx="9694390" cy="5564709"/>
          </a:xfrm>
          <a:custGeom>
            <a:avLst/>
            <a:gdLst/>
            <a:ahLst/>
            <a:cxnLst/>
            <a:rect r="r" b="b" t="t" l="l"/>
            <a:pathLst>
              <a:path h="5564709" w="9694390">
                <a:moveTo>
                  <a:pt x="0" y="0"/>
                </a:moveTo>
                <a:lnTo>
                  <a:pt x="9694390" y="0"/>
                </a:lnTo>
                <a:lnTo>
                  <a:pt x="9694390" y="5564708"/>
                </a:lnTo>
                <a:lnTo>
                  <a:pt x="0" y="5564708"/>
                </a:lnTo>
                <a:lnTo>
                  <a:pt x="0" y="0"/>
                </a:lnTo>
                <a:close/>
              </a:path>
            </a:pathLst>
          </a:custGeom>
          <a:blipFill>
            <a:blip r:embed="rId3"/>
            <a:stretch>
              <a:fillRect l="-64" t="-879" r="-64" b="0"/>
            </a:stretch>
          </a:blipFill>
        </p:spPr>
      </p:sp>
      <p:sp>
        <p:nvSpPr>
          <p:cNvPr name="TextBox 4" id="4"/>
          <p:cNvSpPr txBox="true"/>
          <p:nvPr/>
        </p:nvSpPr>
        <p:spPr>
          <a:xfrm rot="0">
            <a:off x="4662649" y="90437"/>
            <a:ext cx="9042020"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2.3.1 - Income Levels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53225" y="2014739"/>
            <a:ext cx="8171478" cy="5233418"/>
          </a:xfrm>
          <a:custGeom>
            <a:avLst/>
            <a:gdLst/>
            <a:ahLst/>
            <a:cxnLst/>
            <a:rect r="r" b="b" t="t" l="l"/>
            <a:pathLst>
              <a:path h="5233418" w="8171478">
                <a:moveTo>
                  <a:pt x="0" y="0"/>
                </a:moveTo>
                <a:lnTo>
                  <a:pt x="8171478" y="0"/>
                </a:lnTo>
                <a:lnTo>
                  <a:pt x="8171478" y="5233418"/>
                </a:lnTo>
                <a:lnTo>
                  <a:pt x="0" y="5233418"/>
                </a:lnTo>
                <a:lnTo>
                  <a:pt x="0" y="0"/>
                </a:lnTo>
                <a:close/>
              </a:path>
            </a:pathLst>
          </a:custGeom>
          <a:blipFill>
            <a:blip r:embed="rId2"/>
            <a:stretch>
              <a:fillRect l="0" t="0" r="0" b="0"/>
            </a:stretch>
          </a:blipFill>
        </p:spPr>
      </p:sp>
      <p:sp>
        <p:nvSpPr>
          <p:cNvPr name="Freeform 3" id="3"/>
          <p:cNvSpPr/>
          <p:nvPr/>
        </p:nvSpPr>
        <p:spPr>
          <a:xfrm flipH="false" flipV="false" rot="0">
            <a:off x="9144000" y="2777119"/>
            <a:ext cx="8864589" cy="4471038"/>
          </a:xfrm>
          <a:custGeom>
            <a:avLst/>
            <a:gdLst/>
            <a:ahLst/>
            <a:cxnLst/>
            <a:rect r="r" b="b" t="t" l="l"/>
            <a:pathLst>
              <a:path h="4471038" w="8864589">
                <a:moveTo>
                  <a:pt x="0" y="0"/>
                </a:moveTo>
                <a:lnTo>
                  <a:pt x="8864589" y="0"/>
                </a:lnTo>
                <a:lnTo>
                  <a:pt x="8864589" y="4471038"/>
                </a:lnTo>
                <a:lnTo>
                  <a:pt x="0" y="4471038"/>
                </a:lnTo>
                <a:lnTo>
                  <a:pt x="0" y="0"/>
                </a:lnTo>
                <a:close/>
              </a:path>
            </a:pathLst>
          </a:custGeom>
          <a:blipFill>
            <a:blip r:embed="rId3"/>
            <a:stretch>
              <a:fillRect l="0" t="0" r="0" b="0"/>
            </a:stretch>
          </a:blipFill>
        </p:spPr>
      </p:sp>
      <p:sp>
        <p:nvSpPr>
          <p:cNvPr name="TextBox 4" id="4"/>
          <p:cNvSpPr txBox="true"/>
          <p:nvPr/>
        </p:nvSpPr>
        <p:spPr>
          <a:xfrm rot="0">
            <a:off x="3620236" y="400115"/>
            <a:ext cx="11047529"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2.4 Contributions of car and fire policies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25528" y="2564665"/>
            <a:ext cx="8918472" cy="5157671"/>
          </a:xfrm>
          <a:custGeom>
            <a:avLst/>
            <a:gdLst/>
            <a:ahLst/>
            <a:cxnLst/>
            <a:rect r="r" b="b" t="t" l="l"/>
            <a:pathLst>
              <a:path h="5157671" w="8918472">
                <a:moveTo>
                  <a:pt x="0" y="0"/>
                </a:moveTo>
                <a:lnTo>
                  <a:pt x="8918472" y="0"/>
                </a:lnTo>
                <a:lnTo>
                  <a:pt x="8918472" y="5157670"/>
                </a:lnTo>
                <a:lnTo>
                  <a:pt x="0" y="5157670"/>
                </a:lnTo>
                <a:lnTo>
                  <a:pt x="0" y="0"/>
                </a:lnTo>
                <a:close/>
              </a:path>
            </a:pathLst>
          </a:custGeom>
          <a:blipFill>
            <a:blip r:embed="rId2"/>
            <a:stretch>
              <a:fillRect l="0" t="0" r="0" b="0"/>
            </a:stretch>
          </a:blipFill>
        </p:spPr>
      </p:sp>
      <p:sp>
        <p:nvSpPr>
          <p:cNvPr name="Freeform 3" id="3"/>
          <p:cNvSpPr/>
          <p:nvPr/>
        </p:nvSpPr>
        <p:spPr>
          <a:xfrm flipH="false" flipV="false" rot="0">
            <a:off x="9144000" y="2564665"/>
            <a:ext cx="8918472" cy="5157671"/>
          </a:xfrm>
          <a:custGeom>
            <a:avLst/>
            <a:gdLst/>
            <a:ahLst/>
            <a:cxnLst/>
            <a:rect r="r" b="b" t="t" l="l"/>
            <a:pathLst>
              <a:path h="5157671" w="8918472">
                <a:moveTo>
                  <a:pt x="0" y="0"/>
                </a:moveTo>
                <a:lnTo>
                  <a:pt x="8918472" y="0"/>
                </a:lnTo>
                <a:lnTo>
                  <a:pt x="8918472" y="5157670"/>
                </a:lnTo>
                <a:lnTo>
                  <a:pt x="0" y="5157670"/>
                </a:lnTo>
                <a:lnTo>
                  <a:pt x="0" y="0"/>
                </a:lnTo>
                <a:close/>
              </a:path>
            </a:pathLst>
          </a:custGeom>
          <a:blipFill>
            <a:blip r:embed="rId3"/>
            <a:stretch>
              <a:fillRect l="0" t="0" r="0" b="0"/>
            </a:stretch>
          </a:blipFill>
        </p:spPr>
      </p:sp>
      <p:sp>
        <p:nvSpPr>
          <p:cNvPr name="TextBox 4" id="4"/>
          <p:cNvSpPr txBox="true"/>
          <p:nvPr/>
        </p:nvSpPr>
        <p:spPr>
          <a:xfrm rot="0">
            <a:off x="4622990" y="400115"/>
            <a:ext cx="9042020"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2.5 Home owners &amp; Rented house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20078" y="2348953"/>
            <a:ext cx="8923922" cy="5159142"/>
          </a:xfrm>
          <a:custGeom>
            <a:avLst/>
            <a:gdLst/>
            <a:ahLst/>
            <a:cxnLst/>
            <a:rect r="r" b="b" t="t" l="l"/>
            <a:pathLst>
              <a:path h="5159142" w="8923922">
                <a:moveTo>
                  <a:pt x="0" y="0"/>
                </a:moveTo>
                <a:lnTo>
                  <a:pt x="8923922" y="0"/>
                </a:lnTo>
                <a:lnTo>
                  <a:pt x="8923922" y="5159142"/>
                </a:lnTo>
                <a:lnTo>
                  <a:pt x="0" y="5159142"/>
                </a:lnTo>
                <a:lnTo>
                  <a:pt x="0" y="0"/>
                </a:lnTo>
                <a:close/>
              </a:path>
            </a:pathLst>
          </a:custGeom>
          <a:blipFill>
            <a:blip r:embed="rId2"/>
            <a:stretch>
              <a:fillRect l="0" t="0" r="0" b="0"/>
            </a:stretch>
          </a:blipFill>
        </p:spPr>
      </p:sp>
      <p:sp>
        <p:nvSpPr>
          <p:cNvPr name="Freeform 3" id="3"/>
          <p:cNvSpPr/>
          <p:nvPr/>
        </p:nvSpPr>
        <p:spPr>
          <a:xfrm flipH="false" flipV="false" rot="0">
            <a:off x="9144000" y="2348953"/>
            <a:ext cx="8923922" cy="5159142"/>
          </a:xfrm>
          <a:custGeom>
            <a:avLst/>
            <a:gdLst/>
            <a:ahLst/>
            <a:cxnLst/>
            <a:rect r="r" b="b" t="t" l="l"/>
            <a:pathLst>
              <a:path h="5159142" w="8923922">
                <a:moveTo>
                  <a:pt x="0" y="0"/>
                </a:moveTo>
                <a:lnTo>
                  <a:pt x="8923922" y="0"/>
                </a:lnTo>
                <a:lnTo>
                  <a:pt x="8923922" y="5159142"/>
                </a:lnTo>
                <a:lnTo>
                  <a:pt x="0" y="5159142"/>
                </a:lnTo>
                <a:lnTo>
                  <a:pt x="0" y="0"/>
                </a:lnTo>
                <a:close/>
              </a:path>
            </a:pathLst>
          </a:custGeom>
          <a:blipFill>
            <a:blip r:embed="rId3"/>
            <a:stretch>
              <a:fillRect l="0" t="0" r="0" b="0"/>
            </a:stretch>
          </a:blipFill>
        </p:spPr>
      </p:sp>
      <p:sp>
        <p:nvSpPr>
          <p:cNvPr name="TextBox 4" id="4"/>
          <p:cNvSpPr txBox="true"/>
          <p:nvPr/>
        </p:nvSpPr>
        <p:spPr>
          <a:xfrm rot="0">
            <a:off x="4622990" y="400115"/>
            <a:ext cx="9042020"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2.6 Married &amp; High level education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84723" y="2634623"/>
            <a:ext cx="8859277" cy="5123437"/>
          </a:xfrm>
          <a:custGeom>
            <a:avLst/>
            <a:gdLst/>
            <a:ahLst/>
            <a:cxnLst/>
            <a:rect r="r" b="b" t="t" l="l"/>
            <a:pathLst>
              <a:path h="5123437" w="8859277">
                <a:moveTo>
                  <a:pt x="0" y="0"/>
                </a:moveTo>
                <a:lnTo>
                  <a:pt x="8859277" y="0"/>
                </a:lnTo>
                <a:lnTo>
                  <a:pt x="8859277" y="5123437"/>
                </a:lnTo>
                <a:lnTo>
                  <a:pt x="0" y="5123437"/>
                </a:lnTo>
                <a:lnTo>
                  <a:pt x="0" y="0"/>
                </a:lnTo>
                <a:close/>
              </a:path>
            </a:pathLst>
          </a:custGeom>
          <a:blipFill>
            <a:blip r:embed="rId2"/>
            <a:stretch>
              <a:fillRect l="0" t="0" r="0" b="0"/>
            </a:stretch>
          </a:blipFill>
        </p:spPr>
      </p:sp>
      <p:sp>
        <p:nvSpPr>
          <p:cNvPr name="Freeform 3" id="3"/>
          <p:cNvSpPr/>
          <p:nvPr/>
        </p:nvSpPr>
        <p:spPr>
          <a:xfrm flipH="false" flipV="false" rot="0">
            <a:off x="9150051" y="2554043"/>
            <a:ext cx="8998613" cy="5204017"/>
          </a:xfrm>
          <a:custGeom>
            <a:avLst/>
            <a:gdLst/>
            <a:ahLst/>
            <a:cxnLst/>
            <a:rect r="r" b="b" t="t" l="l"/>
            <a:pathLst>
              <a:path h="5204017" w="8998613">
                <a:moveTo>
                  <a:pt x="0" y="0"/>
                </a:moveTo>
                <a:lnTo>
                  <a:pt x="8998613" y="0"/>
                </a:lnTo>
                <a:lnTo>
                  <a:pt x="8998613" y="5204017"/>
                </a:lnTo>
                <a:lnTo>
                  <a:pt x="0" y="5204017"/>
                </a:lnTo>
                <a:lnTo>
                  <a:pt x="0" y="0"/>
                </a:lnTo>
                <a:close/>
              </a:path>
            </a:pathLst>
          </a:custGeom>
          <a:blipFill>
            <a:blip r:embed="rId3"/>
            <a:stretch>
              <a:fillRect l="0" t="0" r="0" b="0"/>
            </a:stretch>
          </a:blipFill>
        </p:spPr>
      </p:sp>
      <p:sp>
        <p:nvSpPr>
          <p:cNvPr name="TextBox 4" id="4"/>
          <p:cNvSpPr txBox="true"/>
          <p:nvPr/>
        </p:nvSpPr>
        <p:spPr>
          <a:xfrm rot="0">
            <a:off x="3903662" y="400115"/>
            <a:ext cx="11881233" cy="628585"/>
          </a:xfrm>
          <a:prstGeom prst="rect">
            <a:avLst/>
          </a:prstGeom>
        </p:spPr>
        <p:txBody>
          <a:bodyPr anchor="t" rtlCol="false" tIns="0" lIns="0" bIns="0" rIns="0">
            <a:spAutoFit/>
          </a:bodyPr>
          <a:lstStyle/>
          <a:p>
            <a:pPr algn="just" marL="0" indent="0" lvl="0">
              <a:lnSpc>
                <a:spcPts val="5178"/>
              </a:lnSpc>
              <a:spcBef>
                <a:spcPct val="0"/>
              </a:spcBef>
            </a:pPr>
            <a:r>
              <a:rPr lang="en-US" sz="3752">
                <a:solidFill>
                  <a:srgbClr val="FFFFFF"/>
                </a:solidFill>
                <a:latin typeface="DM Sans Bold"/>
              </a:rPr>
              <a:t>2.7 Unskilled labourers &amp; Household with children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116929" y="2236177"/>
            <a:ext cx="10054142" cy="5814645"/>
          </a:xfrm>
          <a:custGeom>
            <a:avLst/>
            <a:gdLst/>
            <a:ahLst/>
            <a:cxnLst/>
            <a:rect r="r" b="b" t="t" l="l"/>
            <a:pathLst>
              <a:path h="5814645" w="10054142">
                <a:moveTo>
                  <a:pt x="0" y="0"/>
                </a:moveTo>
                <a:lnTo>
                  <a:pt x="10054142" y="0"/>
                </a:lnTo>
                <a:lnTo>
                  <a:pt x="10054142" y="5814646"/>
                </a:lnTo>
                <a:lnTo>
                  <a:pt x="0" y="5814646"/>
                </a:lnTo>
                <a:lnTo>
                  <a:pt x="0" y="0"/>
                </a:lnTo>
                <a:close/>
              </a:path>
            </a:pathLst>
          </a:custGeom>
          <a:blipFill>
            <a:blip r:embed="rId2"/>
            <a:stretch>
              <a:fillRect l="0" t="0" r="0" b="0"/>
            </a:stretch>
          </a:blipFill>
        </p:spPr>
      </p:sp>
      <p:sp>
        <p:nvSpPr>
          <p:cNvPr name="TextBox 3" id="3"/>
          <p:cNvSpPr txBox="true"/>
          <p:nvPr/>
        </p:nvSpPr>
        <p:spPr>
          <a:xfrm rot="0">
            <a:off x="2754456" y="400115"/>
            <a:ext cx="11881233" cy="628585"/>
          </a:xfrm>
          <a:prstGeom prst="rect">
            <a:avLst/>
          </a:prstGeom>
        </p:spPr>
        <p:txBody>
          <a:bodyPr anchor="t" rtlCol="false" tIns="0" lIns="0" bIns="0" rIns="0">
            <a:spAutoFit/>
          </a:bodyPr>
          <a:lstStyle/>
          <a:p>
            <a:pPr algn="ctr" marL="0" indent="0" lvl="0">
              <a:lnSpc>
                <a:spcPts val="5178"/>
              </a:lnSpc>
              <a:spcBef>
                <a:spcPct val="0"/>
              </a:spcBef>
            </a:pPr>
            <a:r>
              <a:rPr lang="en-US" sz="3752">
                <a:solidFill>
                  <a:srgbClr val="FFFFFF"/>
                </a:solidFill>
                <a:latin typeface="DM Sans Bold"/>
              </a:rPr>
              <a:t>2.8 Different Age Groups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2121439"/>
            <a:ext cx="15830375" cy="7136861"/>
          </a:xfrm>
          <a:custGeom>
            <a:avLst/>
            <a:gdLst/>
            <a:ahLst/>
            <a:cxnLst/>
            <a:rect r="r" b="b" t="t" l="l"/>
            <a:pathLst>
              <a:path h="7136861" w="15830375">
                <a:moveTo>
                  <a:pt x="0" y="0"/>
                </a:moveTo>
                <a:lnTo>
                  <a:pt x="15830375" y="0"/>
                </a:lnTo>
                <a:lnTo>
                  <a:pt x="15830375" y="7136861"/>
                </a:lnTo>
                <a:lnTo>
                  <a:pt x="0" y="7136861"/>
                </a:lnTo>
                <a:lnTo>
                  <a:pt x="0" y="0"/>
                </a:lnTo>
                <a:close/>
              </a:path>
            </a:pathLst>
          </a:custGeom>
          <a:blipFill>
            <a:blip r:embed="rId12"/>
            <a:stretch>
              <a:fillRect l="0" t="0" r="0" b="0"/>
            </a:stretch>
          </a:blipFill>
        </p:spPr>
      </p:sp>
      <p:sp>
        <p:nvSpPr>
          <p:cNvPr name="TextBox 9" id="9"/>
          <p:cNvSpPr txBox="true"/>
          <p:nvPr/>
        </p:nvSpPr>
        <p:spPr>
          <a:xfrm rot="0">
            <a:off x="1670859" y="541670"/>
            <a:ext cx="13457305" cy="1828800"/>
          </a:xfrm>
          <a:prstGeom prst="rect">
            <a:avLst/>
          </a:prstGeom>
        </p:spPr>
        <p:txBody>
          <a:bodyPr anchor="t" rtlCol="false" tIns="0" lIns="0" bIns="0" rIns="0">
            <a:spAutoFit/>
          </a:bodyPr>
          <a:lstStyle/>
          <a:p>
            <a:pPr algn="ctr">
              <a:lnSpc>
                <a:spcPts val="4850"/>
              </a:lnSpc>
            </a:pPr>
            <a:r>
              <a:rPr lang="en-US" sz="4042">
                <a:solidFill>
                  <a:srgbClr val="FFFFFF"/>
                </a:solidFill>
                <a:latin typeface="Now Bold"/>
              </a:rPr>
              <a:t> 3.  55-45 BALANCING WITH ALL FEATURES AND SELECTED FEATURES</a:t>
            </a:r>
          </a:p>
          <a:p>
            <a:pPr marL="0" indent="0" lvl="0">
              <a:lnSpc>
                <a:spcPts val="4850"/>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070650" y="7950551"/>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9271" y="1779709"/>
            <a:ext cx="17769458" cy="7912537"/>
          </a:xfrm>
          <a:custGeom>
            <a:avLst/>
            <a:gdLst/>
            <a:ahLst/>
            <a:cxnLst/>
            <a:rect r="r" b="b" t="t" l="l"/>
            <a:pathLst>
              <a:path h="7912537" w="17769458">
                <a:moveTo>
                  <a:pt x="0" y="0"/>
                </a:moveTo>
                <a:lnTo>
                  <a:pt x="17769458" y="0"/>
                </a:lnTo>
                <a:lnTo>
                  <a:pt x="17769458" y="7912537"/>
                </a:lnTo>
                <a:lnTo>
                  <a:pt x="0" y="7912537"/>
                </a:lnTo>
                <a:lnTo>
                  <a:pt x="0" y="0"/>
                </a:lnTo>
                <a:close/>
              </a:path>
            </a:pathLst>
          </a:custGeom>
          <a:blipFill>
            <a:blip r:embed="rId4"/>
            <a:stretch>
              <a:fillRect l="-2506" t="-6296" r="-2506" b="0"/>
            </a:stretch>
          </a:blipFill>
        </p:spPr>
      </p:sp>
      <p:sp>
        <p:nvSpPr>
          <p:cNvPr name="Freeform 4" id="4"/>
          <p:cNvSpPr/>
          <p:nvPr/>
        </p:nvSpPr>
        <p:spPr>
          <a:xfrm flipH="false" flipV="false" rot="0">
            <a:off x="16434727" y="-3182330"/>
            <a:ext cx="5956513" cy="5956513"/>
          </a:xfrm>
          <a:custGeom>
            <a:avLst/>
            <a:gdLst/>
            <a:ahLst/>
            <a:cxnLst/>
            <a:rect r="r" b="b" t="t" l="l"/>
            <a:pathLst>
              <a:path h="5956513" w="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885863" y="383297"/>
            <a:ext cx="14732208" cy="1927315"/>
          </a:xfrm>
          <a:prstGeom prst="rect">
            <a:avLst/>
          </a:prstGeom>
        </p:spPr>
        <p:txBody>
          <a:bodyPr anchor="t" rtlCol="false" tIns="0" lIns="0" bIns="0" rIns="0">
            <a:spAutoFit/>
          </a:bodyPr>
          <a:lstStyle/>
          <a:p>
            <a:pPr algn="ctr">
              <a:lnSpc>
                <a:spcPts val="5085"/>
              </a:lnSpc>
            </a:pPr>
            <a:r>
              <a:rPr lang="en-US" sz="4237">
                <a:solidFill>
                  <a:srgbClr val="FFFFFF"/>
                </a:solidFill>
                <a:latin typeface="Now Bold"/>
              </a:rPr>
              <a:t> 3.1  60 - 40 BALANCING WITH ALL FEATURES AND SELECTED FEATURES</a:t>
            </a:r>
          </a:p>
          <a:p>
            <a:pPr marL="0" indent="0" lvl="0">
              <a:lnSpc>
                <a:spcPts val="5085"/>
              </a:lnSpc>
              <a:spcBef>
                <a:spcPct val="0"/>
              </a:spcBef>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73161" y="2370470"/>
            <a:ext cx="15108048" cy="5969552"/>
          </a:xfrm>
          <a:custGeom>
            <a:avLst/>
            <a:gdLst/>
            <a:ahLst/>
            <a:cxnLst/>
            <a:rect r="r" b="b" t="t" l="l"/>
            <a:pathLst>
              <a:path h="5969552" w="15108048">
                <a:moveTo>
                  <a:pt x="0" y="0"/>
                </a:moveTo>
                <a:lnTo>
                  <a:pt x="15108048" y="0"/>
                </a:lnTo>
                <a:lnTo>
                  <a:pt x="15108048" y="5969553"/>
                </a:lnTo>
                <a:lnTo>
                  <a:pt x="0" y="5969553"/>
                </a:lnTo>
                <a:lnTo>
                  <a:pt x="0" y="0"/>
                </a:lnTo>
                <a:close/>
              </a:path>
            </a:pathLst>
          </a:custGeom>
          <a:blipFill>
            <a:blip r:embed="rId12"/>
            <a:stretch>
              <a:fillRect l="0" t="0" r="0" b="0"/>
            </a:stretch>
          </a:blipFill>
        </p:spPr>
      </p:sp>
      <p:sp>
        <p:nvSpPr>
          <p:cNvPr name="TextBox 9" id="9"/>
          <p:cNvSpPr txBox="true"/>
          <p:nvPr/>
        </p:nvSpPr>
        <p:spPr>
          <a:xfrm rot="0">
            <a:off x="1670859" y="541670"/>
            <a:ext cx="13457305" cy="1828800"/>
          </a:xfrm>
          <a:prstGeom prst="rect">
            <a:avLst/>
          </a:prstGeom>
        </p:spPr>
        <p:txBody>
          <a:bodyPr anchor="t" rtlCol="false" tIns="0" lIns="0" bIns="0" rIns="0">
            <a:spAutoFit/>
          </a:bodyPr>
          <a:lstStyle/>
          <a:p>
            <a:pPr algn="ctr">
              <a:lnSpc>
                <a:spcPts val="4850"/>
              </a:lnSpc>
            </a:pPr>
            <a:r>
              <a:rPr lang="en-US" sz="4042">
                <a:solidFill>
                  <a:srgbClr val="FFFFFF"/>
                </a:solidFill>
                <a:latin typeface="Now Bold"/>
              </a:rPr>
              <a:t> 3.2  70-30 BALANCING WITH ALL FEATURES AND SELECTED FEATURES</a:t>
            </a:r>
          </a:p>
          <a:p>
            <a:pPr marL="0" indent="0" lvl="0">
              <a:lnSpc>
                <a:spcPts val="4850"/>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90448" y="2884820"/>
            <a:ext cx="8872602" cy="5869277"/>
          </a:xfrm>
          <a:custGeom>
            <a:avLst/>
            <a:gdLst/>
            <a:ahLst/>
            <a:cxnLst/>
            <a:rect r="r" b="b" t="t" l="l"/>
            <a:pathLst>
              <a:path h="5869277" w="8872602">
                <a:moveTo>
                  <a:pt x="0" y="0"/>
                </a:moveTo>
                <a:lnTo>
                  <a:pt x="8872602" y="0"/>
                </a:lnTo>
                <a:lnTo>
                  <a:pt x="8872602" y="5869278"/>
                </a:lnTo>
                <a:lnTo>
                  <a:pt x="0" y="5869278"/>
                </a:lnTo>
                <a:lnTo>
                  <a:pt x="0" y="0"/>
                </a:lnTo>
                <a:close/>
              </a:path>
            </a:pathLst>
          </a:custGeom>
          <a:blipFill>
            <a:blip r:embed="rId12"/>
            <a:stretch>
              <a:fillRect l="-423" t="-3183" r="-6920" b="0"/>
            </a:stretch>
          </a:blipFill>
        </p:spPr>
      </p:sp>
      <p:sp>
        <p:nvSpPr>
          <p:cNvPr name="Freeform 9" id="9"/>
          <p:cNvSpPr/>
          <p:nvPr/>
        </p:nvSpPr>
        <p:spPr>
          <a:xfrm flipH="false" flipV="false" rot="0">
            <a:off x="9385856" y="2901952"/>
            <a:ext cx="8617146" cy="5869277"/>
          </a:xfrm>
          <a:custGeom>
            <a:avLst/>
            <a:gdLst/>
            <a:ahLst/>
            <a:cxnLst/>
            <a:rect r="r" b="b" t="t" l="l"/>
            <a:pathLst>
              <a:path h="5869277" w="8617146">
                <a:moveTo>
                  <a:pt x="0" y="0"/>
                </a:moveTo>
                <a:lnTo>
                  <a:pt x="8617147" y="0"/>
                </a:lnTo>
                <a:lnTo>
                  <a:pt x="8617147" y="5869278"/>
                </a:lnTo>
                <a:lnTo>
                  <a:pt x="0" y="5869278"/>
                </a:lnTo>
                <a:lnTo>
                  <a:pt x="0" y="0"/>
                </a:lnTo>
                <a:close/>
              </a:path>
            </a:pathLst>
          </a:custGeom>
          <a:blipFill>
            <a:blip r:embed="rId13"/>
            <a:stretch>
              <a:fillRect l="0" t="0" r="0" b="0"/>
            </a:stretch>
          </a:blipFill>
        </p:spPr>
      </p:sp>
      <p:sp>
        <p:nvSpPr>
          <p:cNvPr name="TextBox 10" id="10"/>
          <p:cNvSpPr txBox="true"/>
          <p:nvPr/>
        </p:nvSpPr>
        <p:spPr>
          <a:xfrm rot="0">
            <a:off x="1670859" y="541670"/>
            <a:ext cx="13457305" cy="1214437"/>
          </a:xfrm>
          <a:prstGeom prst="rect">
            <a:avLst/>
          </a:prstGeom>
        </p:spPr>
        <p:txBody>
          <a:bodyPr anchor="t" rtlCol="false" tIns="0" lIns="0" bIns="0" rIns="0">
            <a:spAutoFit/>
          </a:bodyPr>
          <a:lstStyle/>
          <a:p>
            <a:pPr algn="ctr">
              <a:lnSpc>
                <a:spcPts val="4850"/>
              </a:lnSpc>
            </a:pPr>
            <a:r>
              <a:rPr lang="en-US" sz="4042">
                <a:solidFill>
                  <a:srgbClr val="FFFFFF"/>
                </a:solidFill>
                <a:latin typeface="Now Bold"/>
              </a:rPr>
              <a:t> 4. R CODE FOR LOGISTIC REGRESSION MODEL</a:t>
            </a:r>
          </a:p>
          <a:p>
            <a:pPr marL="0" indent="0" lvl="0">
              <a:lnSpc>
                <a:spcPts val="4850"/>
              </a:lnSpc>
              <a:spcBef>
                <a:spcPct val="0"/>
              </a:spcBef>
            </a:pPr>
          </a:p>
        </p:txBody>
      </p:sp>
      <p:sp>
        <p:nvSpPr>
          <p:cNvPr name="TextBox 11" id="11"/>
          <p:cNvSpPr txBox="true"/>
          <p:nvPr/>
        </p:nvSpPr>
        <p:spPr>
          <a:xfrm rot="0">
            <a:off x="271398" y="1378185"/>
            <a:ext cx="14856766" cy="679645"/>
          </a:xfrm>
          <a:prstGeom prst="rect">
            <a:avLst/>
          </a:prstGeom>
        </p:spPr>
        <p:txBody>
          <a:bodyPr anchor="t" rtlCol="false" tIns="0" lIns="0" bIns="0" rIns="0">
            <a:spAutoFit/>
          </a:bodyPr>
          <a:lstStyle/>
          <a:p>
            <a:pPr algn="ctr">
              <a:lnSpc>
                <a:spcPts val="5546"/>
              </a:lnSpc>
              <a:spcBef>
                <a:spcPct val="0"/>
              </a:spcBef>
            </a:pPr>
            <a:r>
              <a:rPr lang="en-US" sz="4019">
                <a:solidFill>
                  <a:srgbClr val="FFFFFF"/>
                </a:solidFill>
                <a:latin typeface="DM Sans Bold"/>
              </a:rPr>
              <a:t>70-30 Balancing with all features and selected features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451253" y="1831823"/>
            <a:ext cx="3888107" cy="3806925"/>
            <a:chOff x="0" y="0"/>
            <a:chExt cx="1024028" cy="1002647"/>
          </a:xfrm>
        </p:grpSpPr>
        <p:sp>
          <p:nvSpPr>
            <p:cNvPr name="Freeform 3" id="3"/>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4" id="4"/>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9502269" y="1831823"/>
            <a:ext cx="3888107" cy="3806925"/>
            <a:chOff x="0" y="0"/>
            <a:chExt cx="1024028" cy="1002647"/>
          </a:xfrm>
        </p:grpSpPr>
        <p:sp>
          <p:nvSpPr>
            <p:cNvPr name="Freeform 6" id="6"/>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7" id="7"/>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451253" y="6052145"/>
            <a:ext cx="3888107" cy="3806925"/>
            <a:chOff x="0" y="0"/>
            <a:chExt cx="1024028" cy="1002647"/>
          </a:xfrm>
        </p:grpSpPr>
        <p:sp>
          <p:nvSpPr>
            <p:cNvPr name="Freeform 9" id="9"/>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10" id="10"/>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4975987" y="1831823"/>
            <a:ext cx="3888107" cy="3806925"/>
            <a:chOff x="0" y="0"/>
            <a:chExt cx="1024028" cy="1002647"/>
          </a:xfrm>
        </p:grpSpPr>
        <p:sp>
          <p:nvSpPr>
            <p:cNvPr name="Freeform 12" id="12"/>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13" id="13"/>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4002537" y="1831823"/>
            <a:ext cx="3888107" cy="3806925"/>
            <a:chOff x="0" y="0"/>
            <a:chExt cx="1024028" cy="1002647"/>
          </a:xfrm>
        </p:grpSpPr>
        <p:sp>
          <p:nvSpPr>
            <p:cNvPr name="Freeform 15" id="15"/>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16" id="16"/>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17" id="17"/>
          <p:cNvGrpSpPr/>
          <p:nvPr/>
        </p:nvGrpSpPr>
        <p:grpSpPr>
          <a:xfrm rot="0">
            <a:off x="4975987" y="5972124"/>
            <a:ext cx="3888107" cy="3806925"/>
            <a:chOff x="0" y="0"/>
            <a:chExt cx="1024028" cy="1002647"/>
          </a:xfrm>
        </p:grpSpPr>
        <p:sp>
          <p:nvSpPr>
            <p:cNvPr name="Freeform 18" id="18"/>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19" id="19"/>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20" id="20"/>
          <p:cNvGrpSpPr/>
          <p:nvPr/>
        </p:nvGrpSpPr>
        <p:grpSpPr>
          <a:xfrm rot="0">
            <a:off x="13975206" y="6052145"/>
            <a:ext cx="3888107" cy="3806925"/>
            <a:chOff x="0" y="0"/>
            <a:chExt cx="1024028" cy="1002647"/>
          </a:xfrm>
        </p:grpSpPr>
        <p:sp>
          <p:nvSpPr>
            <p:cNvPr name="Freeform 21" id="21"/>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22" id="22"/>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grpSp>
        <p:nvGrpSpPr>
          <p:cNvPr name="Group 23" id="23"/>
          <p:cNvGrpSpPr/>
          <p:nvPr/>
        </p:nvGrpSpPr>
        <p:grpSpPr>
          <a:xfrm rot="0">
            <a:off x="9502269" y="6052145"/>
            <a:ext cx="3888107" cy="3806925"/>
            <a:chOff x="0" y="0"/>
            <a:chExt cx="1024028" cy="1002647"/>
          </a:xfrm>
        </p:grpSpPr>
        <p:sp>
          <p:nvSpPr>
            <p:cNvPr name="Freeform 24" id="24"/>
            <p:cNvSpPr/>
            <p:nvPr/>
          </p:nvSpPr>
          <p:spPr>
            <a:xfrm flipH="false" flipV="false" rot="0">
              <a:off x="0" y="0"/>
              <a:ext cx="1024028" cy="1002647"/>
            </a:xfrm>
            <a:custGeom>
              <a:avLst/>
              <a:gdLst/>
              <a:ahLst/>
              <a:cxnLst/>
              <a:rect r="r" b="b" t="t" l="l"/>
              <a:pathLst>
                <a:path h="1002647" w="1024028">
                  <a:moveTo>
                    <a:pt x="0" y="0"/>
                  </a:moveTo>
                  <a:lnTo>
                    <a:pt x="1024028" y="0"/>
                  </a:lnTo>
                  <a:lnTo>
                    <a:pt x="1024028" y="1002647"/>
                  </a:lnTo>
                  <a:lnTo>
                    <a:pt x="0" y="1002647"/>
                  </a:lnTo>
                  <a:close/>
                </a:path>
              </a:pathLst>
            </a:custGeom>
            <a:solidFill>
              <a:srgbClr val="FFFBFB">
                <a:alpha val="74902"/>
              </a:srgbClr>
            </a:solidFill>
          </p:spPr>
        </p:sp>
        <p:sp>
          <p:nvSpPr>
            <p:cNvPr name="TextBox 25" id="25"/>
            <p:cNvSpPr txBox="true"/>
            <p:nvPr/>
          </p:nvSpPr>
          <p:spPr>
            <a:xfrm>
              <a:off x="0" y="-38100"/>
              <a:ext cx="1024028" cy="1040747"/>
            </a:xfrm>
            <a:prstGeom prst="rect">
              <a:avLst/>
            </a:prstGeom>
          </p:spPr>
          <p:txBody>
            <a:bodyPr anchor="ctr" rtlCol="false" tIns="50800" lIns="50800" bIns="50800" rIns="50800"/>
            <a:lstStyle/>
            <a:p>
              <a:pPr algn="ctr">
                <a:lnSpc>
                  <a:spcPts val="2605"/>
                </a:lnSpc>
              </a:pPr>
            </a:p>
          </p:txBody>
        </p:sp>
      </p:grpSp>
      <p:sp>
        <p:nvSpPr>
          <p:cNvPr name="Freeform 26" id="26"/>
          <p:cNvSpPr/>
          <p:nvPr/>
        </p:nvSpPr>
        <p:spPr>
          <a:xfrm flipH="false" flipV="false" rot="0">
            <a:off x="4118024" y="3454615"/>
            <a:ext cx="1062418" cy="563081"/>
          </a:xfrm>
          <a:custGeom>
            <a:avLst/>
            <a:gdLst/>
            <a:ahLst/>
            <a:cxnLst/>
            <a:rect r="r" b="b" t="t" l="l"/>
            <a:pathLst>
              <a:path h="563081" w="1062418">
                <a:moveTo>
                  <a:pt x="0" y="0"/>
                </a:moveTo>
                <a:lnTo>
                  <a:pt x="1062418" y="0"/>
                </a:lnTo>
                <a:lnTo>
                  <a:pt x="1062418" y="563081"/>
                </a:lnTo>
                <a:lnTo>
                  <a:pt x="0" y="563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4975987" y="547687"/>
            <a:ext cx="8801110" cy="900113"/>
          </a:xfrm>
          <a:prstGeom prst="rect">
            <a:avLst/>
          </a:prstGeom>
        </p:spPr>
        <p:txBody>
          <a:bodyPr anchor="t" rtlCol="false" tIns="0" lIns="0" bIns="0" rIns="0">
            <a:spAutoFit/>
          </a:bodyPr>
          <a:lstStyle/>
          <a:p>
            <a:pPr marL="0" indent="0" lvl="0">
              <a:lnSpc>
                <a:spcPts val="7042"/>
              </a:lnSpc>
              <a:spcBef>
                <a:spcPct val="0"/>
              </a:spcBef>
            </a:pPr>
            <a:r>
              <a:rPr lang="en-US" sz="5868">
                <a:solidFill>
                  <a:srgbClr val="FFFFFF"/>
                </a:solidFill>
                <a:latin typeface="Now Bold"/>
              </a:rPr>
              <a:t>TASK 1:  KDD APPLIED </a:t>
            </a:r>
          </a:p>
        </p:txBody>
      </p:sp>
      <p:sp>
        <p:nvSpPr>
          <p:cNvPr name="Freeform 28" id="28"/>
          <p:cNvSpPr/>
          <p:nvPr/>
        </p:nvSpPr>
        <p:spPr>
          <a:xfrm flipH="false" flipV="false" rot="0">
            <a:off x="13104209" y="3735286"/>
            <a:ext cx="1062418" cy="563081"/>
          </a:xfrm>
          <a:custGeom>
            <a:avLst/>
            <a:gdLst/>
            <a:ahLst/>
            <a:cxnLst/>
            <a:rect r="r" b="b" t="t" l="l"/>
            <a:pathLst>
              <a:path h="563081" w="1062418">
                <a:moveTo>
                  <a:pt x="0" y="0"/>
                </a:moveTo>
                <a:lnTo>
                  <a:pt x="1062417" y="0"/>
                </a:lnTo>
                <a:lnTo>
                  <a:pt x="1062417" y="563081"/>
                </a:lnTo>
                <a:lnTo>
                  <a:pt x="0" y="563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8626074" y="7674067"/>
            <a:ext cx="1062418" cy="563081"/>
          </a:xfrm>
          <a:custGeom>
            <a:avLst/>
            <a:gdLst/>
            <a:ahLst/>
            <a:cxnLst/>
            <a:rect r="r" b="b" t="t" l="l"/>
            <a:pathLst>
              <a:path h="563081" w="1062418">
                <a:moveTo>
                  <a:pt x="0" y="0"/>
                </a:moveTo>
                <a:lnTo>
                  <a:pt x="1062418" y="0"/>
                </a:lnTo>
                <a:lnTo>
                  <a:pt x="1062418" y="563082"/>
                </a:lnTo>
                <a:lnTo>
                  <a:pt x="0" y="5630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8612791" y="3735286"/>
            <a:ext cx="1062418" cy="563081"/>
          </a:xfrm>
          <a:custGeom>
            <a:avLst/>
            <a:gdLst/>
            <a:ahLst/>
            <a:cxnLst/>
            <a:rect r="r" b="b" t="t" l="l"/>
            <a:pathLst>
              <a:path h="563081" w="1062418">
                <a:moveTo>
                  <a:pt x="0" y="0"/>
                </a:moveTo>
                <a:lnTo>
                  <a:pt x="1062418" y="0"/>
                </a:lnTo>
                <a:lnTo>
                  <a:pt x="1062418" y="563081"/>
                </a:lnTo>
                <a:lnTo>
                  <a:pt x="0" y="563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4118024" y="7743774"/>
            <a:ext cx="1062418" cy="563081"/>
          </a:xfrm>
          <a:custGeom>
            <a:avLst/>
            <a:gdLst/>
            <a:ahLst/>
            <a:cxnLst/>
            <a:rect r="r" b="b" t="t" l="l"/>
            <a:pathLst>
              <a:path h="563081" w="1062418">
                <a:moveTo>
                  <a:pt x="0" y="0"/>
                </a:moveTo>
                <a:lnTo>
                  <a:pt x="1062418" y="0"/>
                </a:lnTo>
                <a:lnTo>
                  <a:pt x="1062418" y="563081"/>
                </a:lnTo>
                <a:lnTo>
                  <a:pt x="0" y="563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3245888" y="7743774"/>
            <a:ext cx="1062418" cy="563081"/>
          </a:xfrm>
          <a:custGeom>
            <a:avLst/>
            <a:gdLst/>
            <a:ahLst/>
            <a:cxnLst/>
            <a:rect r="r" b="b" t="t" l="l"/>
            <a:pathLst>
              <a:path h="563081" w="1062418">
                <a:moveTo>
                  <a:pt x="0" y="0"/>
                </a:moveTo>
                <a:lnTo>
                  <a:pt x="1062418" y="0"/>
                </a:lnTo>
                <a:lnTo>
                  <a:pt x="1062418" y="563081"/>
                </a:lnTo>
                <a:lnTo>
                  <a:pt x="0" y="5630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3" id="33"/>
          <p:cNvGrpSpPr/>
          <p:nvPr/>
        </p:nvGrpSpPr>
        <p:grpSpPr>
          <a:xfrm rot="0">
            <a:off x="451253" y="1687904"/>
            <a:ext cx="3888107" cy="945279"/>
            <a:chOff x="0" y="0"/>
            <a:chExt cx="1024028" cy="248962"/>
          </a:xfrm>
        </p:grpSpPr>
        <p:sp>
          <p:nvSpPr>
            <p:cNvPr name="Freeform 34" id="34"/>
            <p:cNvSpPr/>
            <p:nvPr/>
          </p:nvSpPr>
          <p:spPr>
            <a:xfrm flipH="false" flipV="false" rot="0">
              <a:off x="0" y="0"/>
              <a:ext cx="1024028" cy="248962"/>
            </a:xfrm>
            <a:custGeom>
              <a:avLst/>
              <a:gdLst/>
              <a:ahLst/>
              <a:cxnLst/>
              <a:rect r="r" b="b" t="t" l="l"/>
              <a:pathLst>
                <a:path h="248962" w="1024028">
                  <a:moveTo>
                    <a:pt x="0" y="0"/>
                  </a:moveTo>
                  <a:lnTo>
                    <a:pt x="1024028" y="0"/>
                  </a:lnTo>
                  <a:lnTo>
                    <a:pt x="1024028" y="248962"/>
                  </a:lnTo>
                  <a:lnTo>
                    <a:pt x="0" y="248962"/>
                  </a:lnTo>
                  <a:close/>
                </a:path>
              </a:pathLst>
            </a:custGeom>
            <a:solidFill>
              <a:srgbClr val="000000">
                <a:alpha val="0"/>
              </a:srgbClr>
            </a:solidFill>
          </p:spPr>
        </p:sp>
        <p:sp>
          <p:nvSpPr>
            <p:cNvPr name="TextBox 35" id="35"/>
            <p:cNvSpPr txBox="true"/>
            <p:nvPr/>
          </p:nvSpPr>
          <p:spPr>
            <a:xfrm>
              <a:off x="0" y="-47625"/>
              <a:ext cx="1024028" cy="296587"/>
            </a:xfrm>
            <a:prstGeom prst="rect">
              <a:avLst/>
            </a:prstGeom>
          </p:spPr>
          <p:txBody>
            <a:bodyPr anchor="ctr" rtlCol="false" tIns="50800" lIns="50800" bIns="50800" rIns="50800"/>
            <a:lstStyle/>
            <a:p>
              <a:pPr algn="ctr">
                <a:lnSpc>
                  <a:spcPts val="3847"/>
                </a:lnSpc>
              </a:pPr>
              <a:r>
                <a:rPr lang="en-US" sz="2787">
                  <a:solidFill>
                    <a:srgbClr val="000000"/>
                  </a:solidFill>
                  <a:latin typeface="DM Sans Bold"/>
                </a:rPr>
                <a:t>Problem Specification</a:t>
              </a:r>
            </a:p>
          </p:txBody>
        </p:sp>
      </p:grpSp>
      <p:grpSp>
        <p:nvGrpSpPr>
          <p:cNvPr name="Group 36" id="36"/>
          <p:cNvGrpSpPr/>
          <p:nvPr/>
        </p:nvGrpSpPr>
        <p:grpSpPr>
          <a:xfrm rot="0">
            <a:off x="4975987" y="1831823"/>
            <a:ext cx="3888107" cy="657441"/>
            <a:chOff x="0" y="0"/>
            <a:chExt cx="1024028" cy="173153"/>
          </a:xfrm>
        </p:grpSpPr>
        <p:sp>
          <p:nvSpPr>
            <p:cNvPr name="Freeform 37" id="37"/>
            <p:cNvSpPr/>
            <p:nvPr/>
          </p:nvSpPr>
          <p:spPr>
            <a:xfrm flipH="false" flipV="false" rot="0">
              <a:off x="0" y="0"/>
              <a:ext cx="1024028" cy="173153"/>
            </a:xfrm>
            <a:custGeom>
              <a:avLst/>
              <a:gdLst/>
              <a:ahLst/>
              <a:cxnLst/>
              <a:rect r="r" b="b" t="t" l="l"/>
              <a:pathLst>
                <a:path h="173153" w="1024028">
                  <a:moveTo>
                    <a:pt x="0" y="0"/>
                  </a:moveTo>
                  <a:lnTo>
                    <a:pt x="1024028" y="0"/>
                  </a:lnTo>
                  <a:lnTo>
                    <a:pt x="1024028" y="173153"/>
                  </a:lnTo>
                  <a:lnTo>
                    <a:pt x="0" y="173153"/>
                  </a:lnTo>
                  <a:close/>
                </a:path>
              </a:pathLst>
            </a:custGeom>
            <a:solidFill>
              <a:srgbClr val="000000">
                <a:alpha val="0"/>
              </a:srgbClr>
            </a:solidFill>
          </p:spPr>
        </p:sp>
        <p:sp>
          <p:nvSpPr>
            <p:cNvPr name="TextBox 38" id="38"/>
            <p:cNvSpPr txBox="true"/>
            <p:nvPr/>
          </p:nvSpPr>
          <p:spPr>
            <a:xfrm>
              <a:off x="0" y="-57150"/>
              <a:ext cx="1024028" cy="230303"/>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Resourcing</a:t>
              </a:r>
            </a:p>
          </p:txBody>
        </p:sp>
      </p:grpSp>
      <p:grpSp>
        <p:nvGrpSpPr>
          <p:cNvPr name="Group 39" id="39"/>
          <p:cNvGrpSpPr/>
          <p:nvPr/>
        </p:nvGrpSpPr>
        <p:grpSpPr>
          <a:xfrm rot="0">
            <a:off x="9502269" y="1831823"/>
            <a:ext cx="3888107" cy="657441"/>
            <a:chOff x="0" y="0"/>
            <a:chExt cx="1024028" cy="173153"/>
          </a:xfrm>
        </p:grpSpPr>
        <p:sp>
          <p:nvSpPr>
            <p:cNvPr name="Freeform 40" id="40"/>
            <p:cNvSpPr/>
            <p:nvPr/>
          </p:nvSpPr>
          <p:spPr>
            <a:xfrm flipH="false" flipV="false" rot="0">
              <a:off x="0" y="0"/>
              <a:ext cx="1024028" cy="173153"/>
            </a:xfrm>
            <a:custGeom>
              <a:avLst/>
              <a:gdLst/>
              <a:ahLst/>
              <a:cxnLst/>
              <a:rect r="r" b="b" t="t" l="l"/>
              <a:pathLst>
                <a:path h="173153" w="1024028">
                  <a:moveTo>
                    <a:pt x="0" y="0"/>
                  </a:moveTo>
                  <a:lnTo>
                    <a:pt x="1024028" y="0"/>
                  </a:lnTo>
                  <a:lnTo>
                    <a:pt x="1024028" y="173153"/>
                  </a:lnTo>
                  <a:lnTo>
                    <a:pt x="0" y="173153"/>
                  </a:lnTo>
                  <a:close/>
                </a:path>
              </a:pathLst>
            </a:custGeom>
            <a:solidFill>
              <a:srgbClr val="000000">
                <a:alpha val="0"/>
              </a:srgbClr>
            </a:solidFill>
          </p:spPr>
        </p:sp>
        <p:sp>
          <p:nvSpPr>
            <p:cNvPr name="TextBox 41" id="41"/>
            <p:cNvSpPr txBox="true"/>
            <p:nvPr/>
          </p:nvSpPr>
          <p:spPr>
            <a:xfrm>
              <a:off x="0" y="-57150"/>
              <a:ext cx="1024028" cy="230303"/>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Data Cleansing </a:t>
              </a:r>
            </a:p>
          </p:txBody>
        </p:sp>
      </p:grpSp>
      <p:grpSp>
        <p:nvGrpSpPr>
          <p:cNvPr name="Group 42" id="42"/>
          <p:cNvGrpSpPr/>
          <p:nvPr/>
        </p:nvGrpSpPr>
        <p:grpSpPr>
          <a:xfrm rot="0">
            <a:off x="13975206" y="1831823"/>
            <a:ext cx="3888107" cy="625767"/>
            <a:chOff x="0" y="0"/>
            <a:chExt cx="1024028" cy="164811"/>
          </a:xfrm>
        </p:grpSpPr>
        <p:sp>
          <p:nvSpPr>
            <p:cNvPr name="Freeform 43" id="43"/>
            <p:cNvSpPr/>
            <p:nvPr/>
          </p:nvSpPr>
          <p:spPr>
            <a:xfrm flipH="false" flipV="false" rot="0">
              <a:off x="0" y="0"/>
              <a:ext cx="1024028" cy="164811"/>
            </a:xfrm>
            <a:custGeom>
              <a:avLst/>
              <a:gdLst/>
              <a:ahLst/>
              <a:cxnLst/>
              <a:rect r="r" b="b" t="t" l="l"/>
              <a:pathLst>
                <a:path h="164811" w="1024028">
                  <a:moveTo>
                    <a:pt x="0" y="0"/>
                  </a:moveTo>
                  <a:lnTo>
                    <a:pt x="1024028" y="0"/>
                  </a:lnTo>
                  <a:lnTo>
                    <a:pt x="1024028" y="164811"/>
                  </a:lnTo>
                  <a:lnTo>
                    <a:pt x="0" y="164811"/>
                  </a:lnTo>
                  <a:close/>
                </a:path>
              </a:pathLst>
            </a:custGeom>
            <a:solidFill>
              <a:srgbClr val="000000">
                <a:alpha val="0"/>
              </a:srgbClr>
            </a:solidFill>
          </p:spPr>
        </p:sp>
        <p:sp>
          <p:nvSpPr>
            <p:cNvPr name="TextBox 44" id="44"/>
            <p:cNvSpPr txBox="true"/>
            <p:nvPr/>
          </p:nvSpPr>
          <p:spPr>
            <a:xfrm>
              <a:off x="0" y="-47625"/>
              <a:ext cx="1024028" cy="212436"/>
            </a:xfrm>
            <a:prstGeom prst="rect">
              <a:avLst/>
            </a:prstGeom>
          </p:spPr>
          <p:txBody>
            <a:bodyPr anchor="ctr" rtlCol="false" tIns="50800" lIns="50800" bIns="50800" rIns="50800"/>
            <a:lstStyle/>
            <a:p>
              <a:pPr algn="ctr">
                <a:lnSpc>
                  <a:spcPts val="3985"/>
                </a:lnSpc>
              </a:pPr>
              <a:r>
                <a:rPr lang="en-US" sz="2887">
                  <a:solidFill>
                    <a:srgbClr val="000000"/>
                  </a:solidFill>
                  <a:latin typeface="DM Sans Bold"/>
                </a:rPr>
                <a:t>Data Pre-processing</a:t>
              </a:r>
            </a:p>
          </p:txBody>
        </p:sp>
      </p:grpSp>
      <p:grpSp>
        <p:nvGrpSpPr>
          <p:cNvPr name="Group 45" id="45"/>
          <p:cNvGrpSpPr/>
          <p:nvPr/>
        </p:nvGrpSpPr>
        <p:grpSpPr>
          <a:xfrm rot="0">
            <a:off x="451253" y="6052145"/>
            <a:ext cx="3886560" cy="693309"/>
            <a:chOff x="0" y="0"/>
            <a:chExt cx="1023621" cy="182600"/>
          </a:xfrm>
        </p:grpSpPr>
        <p:sp>
          <p:nvSpPr>
            <p:cNvPr name="Freeform 46" id="46"/>
            <p:cNvSpPr/>
            <p:nvPr/>
          </p:nvSpPr>
          <p:spPr>
            <a:xfrm flipH="false" flipV="false" rot="0">
              <a:off x="0" y="0"/>
              <a:ext cx="1023621" cy="182600"/>
            </a:xfrm>
            <a:custGeom>
              <a:avLst/>
              <a:gdLst/>
              <a:ahLst/>
              <a:cxnLst/>
              <a:rect r="r" b="b" t="t" l="l"/>
              <a:pathLst>
                <a:path h="182600" w="1023621">
                  <a:moveTo>
                    <a:pt x="0" y="0"/>
                  </a:moveTo>
                  <a:lnTo>
                    <a:pt x="1023621" y="0"/>
                  </a:lnTo>
                  <a:lnTo>
                    <a:pt x="1023621" y="182600"/>
                  </a:lnTo>
                  <a:lnTo>
                    <a:pt x="0" y="182600"/>
                  </a:lnTo>
                  <a:close/>
                </a:path>
              </a:pathLst>
            </a:custGeom>
            <a:solidFill>
              <a:srgbClr val="000000">
                <a:alpha val="0"/>
              </a:srgbClr>
            </a:solidFill>
          </p:spPr>
        </p:sp>
        <p:sp>
          <p:nvSpPr>
            <p:cNvPr name="TextBox 47" id="47"/>
            <p:cNvSpPr txBox="true"/>
            <p:nvPr/>
          </p:nvSpPr>
          <p:spPr>
            <a:xfrm>
              <a:off x="0" y="-57150"/>
              <a:ext cx="1023621" cy="23975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Data Mining </a:t>
              </a:r>
            </a:p>
          </p:txBody>
        </p:sp>
      </p:grpSp>
      <p:grpSp>
        <p:nvGrpSpPr>
          <p:cNvPr name="Group 48" id="48"/>
          <p:cNvGrpSpPr/>
          <p:nvPr/>
        </p:nvGrpSpPr>
        <p:grpSpPr>
          <a:xfrm rot="0">
            <a:off x="4975987" y="5972124"/>
            <a:ext cx="3888107" cy="677808"/>
            <a:chOff x="0" y="0"/>
            <a:chExt cx="1024028" cy="178517"/>
          </a:xfrm>
        </p:grpSpPr>
        <p:sp>
          <p:nvSpPr>
            <p:cNvPr name="Freeform 49" id="49"/>
            <p:cNvSpPr/>
            <p:nvPr/>
          </p:nvSpPr>
          <p:spPr>
            <a:xfrm flipH="false" flipV="false" rot="0">
              <a:off x="0" y="0"/>
              <a:ext cx="1024028" cy="178517"/>
            </a:xfrm>
            <a:custGeom>
              <a:avLst/>
              <a:gdLst/>
              <a:ahLst/>
              <a:cxnLst/>
              <a:rect r="r" b="b" t="t" l="l"/>
              <a:pathLst>
                <a:path h="178517" w="1024028">
                  <a:moveTo>
                    <a:pt x="0" y="0"/>
                  </a:moveTo>
                  <a:lnTo>
                    <a:pt x="1024028" y="0"/>
                  </a:lnTo>
                  <a:lnTo>
                    <a:pt x="1024028" y="178517"/>
                  </a:lnTo>
                  <a:lnTo>
                    <a:pt x="0" y="178517"/>
                  </a:lnTo>
                  <a:close/>
                </a:path>
              </a:pathLst>
            </a:custGeom>
            <a:solidFill>
              <a:srgbClr val="000000">
                <a:alpha val="0"/>
              </a:srgbClr>
            </a:solidFill>
          </p:spPr>
        </p:sp>
        <p:sp>
          <p:nvSpPr>
            <p:cNvPr name="TextBox 50" id="50"/>
            <p:cNvSpPr txBox="true"/>
            <p:nvPr/>
          </p:nvSpPr>
          <p:spPr>
            <a:xfrm>
              <a:off x="0" y="-57150"/>
              <a:ext cx="1024028" cy="235667"/>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Evaluation</a:t>
              </a:r>
            </a:p>
          </p:txBody>
        </p:sp>
      </p:grpSp>
      <p:grpSp>
        <p:nvGrpSpPr>
          <p:cNvPr name="Group 51" id="51"/>
          <p:cNvGrpSpPr/>
          <p:nvPr/>
        </p:nvGrpSpPr>
        <p:grpSpPr>
          <a:xfrm rot="0">
            <a:off x="9228168" y="6053778"/>
            <a:ext cx="4162208" cy="691676"/>
            <a:chOff x="0" y="0"/>
            <a:chExt cx="1096220" cy="182170"/>
          </a:xfrm>
        </p:grpSpPr>
        <p:sp>
          <p:nvSpPr>
            <p:cNvPr name="Freeform 52" id="52"/>
            <p:cNvSpPr/>
            <p:nvPr/>
          </p:nvSpPr>
          <p:spPr>
            <a:xfrm flipH="false" flipV="false" rot="0">
              <a:off x="0" y="0"/>
              <a:ext cx="1096220" cy="182170"/>
            </a:xfrm>
            <a:custGeom>
              <a:avLst/>
              <a:gdLst/>
              <a:ahLst/>
              <a:cxnLst/>
              <a:rect r="r" b="b" t="t" l="l"/>
              <a:pathLst>
                <a:path h="182170" w="1096220">
                  <a:moveTo>
                    <a:pt x="0" y="0"/>
                  </a:moveTo>
                  <a:lnTo>
                    <a:pt x="1096220" y="0"/>
                  </a:lnTo>
                  <a:lnTo>
                    <a:pt x="1096220" y="182170"/>
                  </a:lnTo>
                  <a:lnTo>
                    <a:pt x="0" y="182170"/>
                  </a:lnTo>
                  <a:close/>
                </a:path>
              </a:pathLst>
            </a:custGeom>
            <a:solidFill>
              <a:srgbClr val="000000">
                <a:alpha val="0"/>
              </a:srgbClr>
            </a:solidFill>
          </p:spPr>
        </p:sp>
        <p:sp>
          <p:nvSpPr>
            <p:cNvPr name="TextBox 53" id="53"/>
            <p:cNvSpPr txBox="true"/>
            <p:nvPr/>
          </p:nvSpPr>
          <p:spPr>
            <a:xfrm>
              <a:off x="0" y="-57150"/>
              <a:ext cx="1096220" cy="239320"/>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Interpretation</a:t>
              </a:r>
            </a:p>
          </p:txBody>
        </p:sp>
      </p:grpSp>
      <p:grpSp>
        <p:nvGrpSpPr>
          <p:cNvPr name="Group 54" id="54"/>
          <p:cNvGrpSpPr/>
          <p:nvPr/>
        </p:nvGrpSpPr>
        <p:grpSpPr>
          <a:xfrm rot="0">
            <a:off x="14002537" y="6070896"/>
            <a:ext cx="3833446" cy="657441"/>
            <a:chOff x="0" y="0"/>
            <a:chExt cx="1009632" cy="173153"/>
          </a:xfrm>
        </p:grpSpPr>
        <p:sp>
          <p:nvSpPr>
            <p:cNvPr name="Freeform 55" id="55"/>
            <p:cNvSpPr/>
            <p:nvPr/>
          </p:nvSpPr>
          <p:spPr>
            <a:xfrm flipH="false" flipV="false" rot="0">
              <a:off x="0" y="0"/>
              <a:ext cx="1009632" cy="173153"/>
            </a:xfrm>
            <a:custGeom>
              <a:avLst/>
              <a:gdLst/>
              <a:ahLst/>
              <a:cxnLst/>
              <a:rect r="r" b="b" t="t" l="l"/>
              <a:pathLst>
                <a:path h="173153" w="1009632">
                  <a:moveTo>
                    <a:pt x="0" y="0"/>
                  </a:moveTo>
                  <a:lnTo>
                    <a:pt x="1009632" y="0"/>
                  </a:lnTo>
                  <a:lnTo>
                    <a:pt x="1009632" y="173153"/>
                  </a:lnTo>
                  <a:lnTo>
                    <a:pt x="0" y="173153"/>
                  </a:lnTo>
                  <a:close/>
                </a:path>
              </a:pathLst>
            </a:custGeom>
            <a:solidFill>
              <a:srgbClr val="000000">
                <a:alpha val="0"/>
              </a:srgbClr>
            </a:solidFill>
          </p:spPr>
        </p:sp>
        <p:sp>
          <p:nvSpPr>
            <p:cNvPr name="TextBox 56" id="56"/>
            <p:cNvSpPr txBox="true"/>
            <p:nvPr/>
          </p:nvSpPr>
          <p:spPr>
            <a:xfrm>
              <a:off x="0" y="-57150"/>
              <a:ext cx="1009632" cy="230303"/>
            </a:xfrm>
            <a:prstGeom prst="rect">
              <a:avLst/>
            </a:prstGeom>
          </p:spPr>
          <p:txBody>
            <a:bodyPr anchor="ctr" rtlCol="false" tIns="50800" lIns="50800" bIns="50800" rIns="50800"/>
            <a:lstStyle/>
            <a:p>
              <a:pPr algn="ctr">
                <a:lnSpc>
                  <a:spcPts val="4261"/>
                </a:lnSpc>
              </a:pPr>
              <a:r>
                <a:rPr lang="en-US" sz="3087">
                  <a:solidFill>
                    <a:srgbClr val="000000"/>
                  </a:solidFill>
                  <a:latin typeface="DM Sans Bold"/>
                </a:rPr>
                <a:t>Exploitation</a:t>
              </a:r>
            </a:p>
          </p:txBody>
        </p:sp>
      </p:grpSp>
      <p:sp>
        <p:nvSpPr>
          <p:cNvPr name="TextBox 57" id="57"/>
          <p:cNvSpPr txBox="true"/>
          <p:nvPr/>
        </p:nvSpPr>
        <p:spPr>
          <a:xfrm rot="0">
            <a:off x="9502269" y="2584330"/>
            <a:ext cx="3851985" cy="22638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Rename column headers.</a:t>
            </a:r>
          </a:p>
          <a:p>
            <a:pPr marL="569382" indent="-284691" lvl="1">
              <a:lnSpc>
                <a:spcPts val="3639"/>
              </a:lnSpc>
              <a:buFont typeface="Arial"/>
              <a:buChar char="•"/>
            </a:pPr>
            <a:r>
              <a:rPr lang="en-US" sz="2637">
                <a:solidFill>
                  <a:srgbClr val="000000"/>
                </a:solidFill>
                <a:latin typeface="DM Sans"/>
              </a:rPr>
              <a:t>Combine tables (MySQL).</a:t>
            </a:r>
          </a:p>
          <a:p>
            <a:pPr>
              <a:lnSpc>
                <a:spcPts val="3639"/>
              </a:lnSpc>
            </a:pPr>
          </a:p>
        </p:txBody>
      </p:sp>
      <p:sp>
        <p:nvSpPr>
          <p:cNvPr name="TextBox 58" id="58"/>
          <p:cNvSpPr txBox="true"/>
          <p:nvPr/>
        </p:nvSpPr>
        <p:spPr>
          <a:xfrm rot="0">
            <a:off x="382802" y="2642651"/>
            <a:ext cx="3725697" cy="2721215"/>
          </a:xfrm>
          <a:prstGeom prst="rect">
            <a:avLst/>
          </a:prstGeom>
        </p:spPr>
        <p:txBody>
          <a:bodyPr anchor="t" rtlCol="false" tIns="0" lIns="0" bIns="0" rIns="0">
            <a:spAutoFit/>
          </a:bodyPr>
          <a:lstStyle/>
          <a:p>
            <a:pPr marL="567466" indent="-283733" lvl="1">
              <a:lnSpc>
                <a:spcPts val="3627"/>
              </a:lnSpc>
              <a:buFont typeface="Arial"/>
              <a:buChar char="•"/>
            </a:pPr>
            <a:r>
              <a:rPr lang="en-US" sz="2628">
                <a:solidFill>
                  <a:srgbClr val="000000"/>
                </a:solidFill>
                <a:latin typeface="DM Sans"/>
              </a:rPr>
              <a:t>Define the project's aim.</a:t>
            </a:r>
          </a:p>
          <a:p>
            <a:pPr marL="567466" indent="-283733" lvl="1">
              <a:lnSpc>
                <a:spcPts val="3627"/>
              </a:lnSpc>
              <a:buFont typeface="Arial"/>
              <a:buChar char="•"/>
            </a:pPr>
            <a:r>
              <a:rPr lang="en-US" sz="2628">
                <a:solidFill>
                  <a:srgbClr val="000000"/>
                </a:solidFill>
                <a:latin typeface="DM Sans"/>
              </a:rPr>
              <a:t>Create a plan.</a:t>
            </a:r>
          </a:p>
          <a:p>
            <a:pPr marL="567466" indent="-283733" lvl="1">
              <a:lnSpc>
                <a:spcPts val="3627"/>
              </a:lnSpc>
              <a:buFont typeface="Arial"/>
              <a:buChar char="•"/>
            </a:pPr>
            <a:r>
              <a:rPr lang="en-US" sz="2628">
                <a:solidFill>
                  <a:srgbClr val="000000"/>
                </a:solidFill>
                <a:latin typeface="DM Sans"/>
              </a:rPr>
              <a:t>Gain familiarity with the data. </a:t>
            </a:r>
          </a:p>
          <a:p>
            <a:pPr>
              <a:lnSpc>
                <a:spcPts val="3627"/>
              </a:lnSpc>
            </a:pPr>
          </a:p>
        </p:txBody>
      </p:sp>
      <p:sp>
        <p:nvSpPr>
          <p:cNvPr name="TextBox 59" id="59"/>
          <p:cNvSpPr txBox="true"/>
          <p:nvPr/>
        </p:nvSpPr>
        <p:spPr>
          <a:xfrm rot="0">
            <a:off x="13857101" y="2638140"/>
            <a:ext cx="4109200" cy="22638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 Balance the data (SPSS and R). </a:t>
            </a:r>
          </a:p>
          <a:p>
            <a:pPr marL="569382" indent="-284691" lvl="1">
              <a:lnSpc>
                <a:spcPts val="3639"/>
              </a:lnSpc>
              <a:buFont typeface="Arial"/>
              <a:buChar char="•"/>
            </a:pPr>
            <a:r>
              <a:rPr lang="en-US" sz="2637">
                <a:solidFill>
                  <a:srgbClr val="000000"/>
                </a:solidFill>
                <a:latin typeface="DM Sans"/>
              </a:rPr>
              <a:t>Feature selection.</a:t>
            </a:r>
          </a:p>
          <a:p>
            <a:pPr>
              <a:lnSpc>
                <a:spcPts val="3639"/>
              </a:lnSpc>
            </a:pPr>
          </a:p>
          <a:p>
            <a:pPr>
              <a:lnSpc>
                <a:spcPts val="3639"/>
              </a:lnSpc>
            </a:pPr>
          </a:p>
        </p:txBody>
      </p:sp>
      <p:sp>
        <p:nvSpPr>
          <p:cNvPr name="TextBox 60" id="60"/>
          <p:cNvSpPr txBox="true"/>
          <p:nvPr/>
        </p:nvSpPr>
        <p:spPr>
          <a:xfrm rot="0">
            <a:off x="255412" y="6821417"/>
            <a:ext cx="4109200" cy="31782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C5, Random Trees and C&amp;RT (SPSS).</a:t>
            </a:r>
          </a:p>
          <a:p>
            <a:pPr marL="569382" indent="-284691" lvl="1">
              <a:lnSpc>
                <a:spcPts val="3639"/>
              </a:lnSpc>
              <a:buFont typeface="Arial"/>
              <a:buChar char="•"/>
            </a:pPr>
            <a:r>
              <a:rPr lang="en-US" sz="2637">
                <a:solidFill>
                  <a:srgbClr val="000000"/>
                </a:solidFill>
                <a:latin typeface="DM Sans"/>
              </a:rPr>
              <a:t>Logistics Regression (R).</a:t>
            </a:r>
          </a:p>
          <a:p>
            <a:pPr>
              <a:lnSpc>
                <a:spcPts val="3639"/>
              </a:lnSpc>
            </a:pPr>
          </a:p>
          <a:p>
            <a:pPr>
              <a:lnSpc>
                <a:spcPts val="3639"/>
              </a:lnSpc>
            </a:pPr>
            <a:r>
              <a:rPr lang="en-US" sz="2637">
                <a:solidFill>
                  <a:srgbClr val="000000"/>
                </a:solidFill>
                <a:latin typeface="DM Sans"/>
              </a:rPr>
              <a:t>S</a:t>
            </a:r>
          </a:p>
          <a:p>
            <a:pPr>
              <a:lnSpc>
                <a:spcPts val="3639"/>
              </a:lnSpc>
            </a:pPr>
          </a:p>
        </p:txBody>
      </p:sp>
      <p:sp>
        <p:nvSpPr>
          <p:cNvPr name="TextBox 61" id="61"/>
          <p:cNvSpPr txBox="true"/>
          <p:nvPr/>
        </p:nvSpPr>
        <p:spPr>
          <a:xfrm rot="0">
            <a:off x="4812045" y="6707354"/>
            <a:ext cx="4109200" cy="13494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Confusion metrics</a:t>
            </a:r>
          </a:p>
          <a:p>
            <a:pPr marL="569382" indent="-284691" lvl="1">
              <a:lnSpc>
                <a:spcPts val="3639"/>
              </a:lnSpc>
              <a:buFont typeface="Arial"/>
              <a:buChar char="•"/>
            </a:pPr>
            <a:r>
              <a:rPr lang="en-US" sz="2637">
                <a:solidFill>
                  <a:srgbClr val="000000"/>
                </a:solidFill>
                <a:latin typeface="DM Sans"/>
              </a:rPr>
              <a:t>Calculate ROI</a:t>
            </a:r>
          </a:p>
          <a:p>
            <a:pPr>
              <a:lnSpc>
                <a:spcPts val="3639"/>
              </a:lnSpc>
            </a:pPr>
          </a:p>
        </p:txBody>
      </p:sp>
      <p:sp>
        <p:nvSpPr>
          <p:cNvPr name="TextBox 62" id="62"/>
          <p:cNvSpPr txBox="true"/>
          <p:nvPr/>
        </p:nvSpPr>
        <p:spPr>
          <a:xfrm rot="0">
            <a:off x="13999976" y="6821417"/>
            <a:ext cx="3836007" cy="27210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Apply gained  knowledge into predicting the caravan insurance buyer.</a:t>
            </a:r>
          </a:p>
          <a:p>
            <a:pPr>
              <a:lnSpc>
                <a:spcPts val="3639"/>
              </a:lnSpc>
            </a:pPr>
          </a:p>
        </p:txBody>
      </p:sp>
      <p:sp>
        <p:nvSpPr>
          <p:cNvPr name="TextBox 63" id="63"/>
          <p:cNvSpPr txBox="true"/>
          <p:nvPr/>
        </p:nvSpPr>
        <p:spPr>
          <a:xfrm rot="0">
            <a:off x="4961680" y="2451164"/>
            <a:ext cx="3809929" cy="22638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Collect the necessary data.</a:t>
            </a:r>
          </a:p>
          <a:p>
            <a:pPr marL="569382" indent="-284691" lvl="1">
              <a:lnSpc>
                <a:spcPts val="3639"/>
              </a:lnSpc>
              <a:buFont typeface="Arial"/>
              <a:buChar char="•"/>
            </a:pPr>
            <a:r>
              <a:rPr lang="en-US" sz="2637">
                <a:solidFill>
                  <a:srgbClr val="000000"/>
                </a:solidFill>
                <a:latin typeface="DM Sans"/>
              </a:rPr>
              <a:t>Get familiar with the software.</a:t>
            </a:r>
          </a:p>
          <a:p>
            <a:pPr>
              <a:lnSpc>
                <a:spcPts val="3639"/>
              </a:lnSpc>
            </a:pPr>
          </a:p>
        </p:txBody>
      </p:sp>
      <p:sp>
        <p:nvSpPr>
          <p:cNvPr name="TextBox 64" id="64"/>
          <p:cNvSpPr txBox="true"/>
          <p:nvPr/>
        </p:nvSpPr>
        <p:spPr>
          <a:xfrm rot="0">
            <a:off x="9675209" y="6840704"/>
            <a:ext cx="3622181" cy="2721013"/>
          </a:xfrm>
          <a:prstGeom prst="rect">
            <a:avLst/>
          </a:prstGeom>
        </p:spPr>
        <p:txBody>
          <a:bodyPr anchor="t" rtlCol="false" tIns="0" lIns="0" bIns="0" rIns="0">
            <a:spAutoFit/>
          </a:bodyPr>
          <a:lstStyle/>
          <a:p>
            <a:pPr marL="569382" indent="-284691" lvl="1">
              <a:lnSpc>
                <a:spcPts val="3639"/>
              </a:lnSpc>
              <a:buFont typeface="Arial"/>
              <a:buChar char="•"/>
            </a:pPr>
            <a:r>
              <a:rPr lang="en-US" sz="2637">
                <a:solidFill>
                  <a:srgbClr val="000000"/>
                </a:solidFill>
                <a:latin typeface="DM Sans"/>
              </a:rPr>
              <a:t>How well the pattern corresponds with the present understanding</a:t>
            </a:r>
          </a:p>
          <a:p>
            <a:pPr>
              <a:lnSpc>
                <a:spcPts val="3639"/>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98745" y="2682716"/>
            <a:ext cx="8068164" cy="5789883"/>
          </a:xfrm>
          <a:custGeom>
            <a:avLst/>
            <a:gdLst/>
            <a:ahLst/>
            <a:cxnLst/>
            <a:rect r="r" b="b" t="t" l="l"/>
            <a:pathLst>
              <a:path h="5789883" w="8068164">
                <a:moveTo>
                  <a:pt x="0" y="0"/>
                </a:moveTo>
                <a:lnTo>
                  <a:pt x="8068164" y="0"/>
                </a:lnTo>
                <a:lnTo>
                  <a:pt x="8068164" y="5789883"/>
                </a:lnTo>
                <a:lnTo>
                  <a:pt x="0" y="5789883"/>
                </a:lnTo>
                <a:lnTo>
                  <a:pt x="0" y="0"/>
                </a:lnTo>
                <a:close/>
              </a:path>
            </a:pathLst>
          </a:custGeom>
          <a:blipFill>
            <a:blip r:embed="rId12"/>
            <a:stretch>
              <a:fillRect l="0" t="0" r="0" b="0"/>
            </a:stretch>
          </a:blipFill>
        </p:spPr>
      </p:sp>
      <p:sp>
        <p:nvSpPr>
          <p:cNvPr name="Freeform 9" id="9"/>
          <p:cNvSpPr/>
          <p:nvPr/>
        </p:nvSpPr>
        <p:spPr>
          <a:xfrm flipH="false" flipV="false" rot="0">
            <a:off x="8511399" y="2682716"/>
            <a:ext cx="9291039" cy="5789883"/>
          </a:xfrm>
          <a:custGeom>
            <a:avLst/>
            <a:gdLst/>
            <a:ahLst/>
            <a:cxnLst/>
            <a:rect r="r" b="b" t="t" l="l"/>
            <a:pathLst>
              <a:path h="5789883" w="9291039">
                <a:moveTo>
                  <a:pt x="0" y="0"/>
                </a:moveTo>
                <a:lnTo>
                  <a:pt x="9291040" y="0"/>
                </a:lnTo>
                <a:lnTo>
                  <a:pt x="9291040" y="5789883"/>
                </a:lnTo>
                <a:lnTo>
                  <a:pt x="0" y="5789883"/>
                </a:lnTo>
                <a:lnTo>
                  <a:pt x="0" y="0"/>
                </a:lnTo>
                <a:close/>
              </a:path>
            </a:pathLst>
          </a:custGeom>
          <a:blipFill>
            <a:blip r:embed="rId13"/>
            <a:stretch>
              <a:fillRect l="0" t="0" r="0" b="0"/>
            </a:stretch>
          </a:blipFill>
        </p:spPr>
      </p:sp>
      <p:sp>
        <p:nvSpPr>
          <p:cNvPr name="TextBox 10" id="10"/>
          <p:cNvSpPr txBox="true"/>
          <p:nvPr/>
        </p:nvSpPr>
        <p:spPr>
          <a:xfrm rot="0">
            <a:off x="1217434" y="541670"/>
            <a:ext cx="14845920" cy="1828800"/>
          </a:xfrm>
          <a:prstGeom prst="rect">
            <a:avLst/>
          </a:prstGeom>
        </p:spPr>
        <p:txBody>
          <a:bodyPr anchor="t" rtlCol="false" tIns="0" lIns="0" bIns="0" rIns="0">
            <a:spAutoFit/>
          </a:bodyPr>
          <a:lstStyle/>
          <a:p>
            <a:pPr algn="ctr">
              <a:lnSpc>
                <a:spcPts val="4850"/>
              </a:lnSpc>
            </a:pPr>
            <a:r>
              <a:rPr lang="en-US" sz="4042">
                <a:solidFill>
                  <a:srgbClr val="FFFFFF"/>
                </a:solidFill>
                <a:latin typeface="Now Bold"/>
              </a:rPr>
              <a:t> 4.1 R CODE FOR LOGISTIC REGRESSION MODEL CONTINUED</a:t>
            </a:r>
          </a:p>
          <a:p>
            <a:pPr marL="0" indent="0" lvl="0">
              <a:lnSpc>
                <a:spcPts val="4850"/>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20223" y="3286960"/>
            <a:ext cx="6841152" cy="4565352"/>
          </a:xfrm>
          <a:custGeom>
            <a:avLst/>
            <a:gdLst/>
            <a:ahLst/>
            <a:cxnLst/>
            <a:rect r="r" b="b" t="t" l="l"/>
            <a:pathLst>
              <a:path h="4565352" w="6841152">
                <a:moveTo>
                  <a:pt x="0" y="0"/>
                </a:moveTo>
                <a:lnTo>
                  <a:pt x="6841152" y="0"/>
                </a:lnTo>
                <a:lnTo>
                  <a:pt x="6841152" y="4565352"/>
                </a:lnTo>
                <a:lnTo>
                  <a:pt x="0" y="4565352"/>
                </a:lnTo>
                <a:lnTo>
                  <a:pt x="0" y="0"/>
                </a:lnTo>
                <a:close/>
              </a:path>
            </a:pathLst>
          </a:custGeom>
          <a:blipFill>
            <a:blip r:embed="rId12"/>
            <a:stretch>
              <a:fillRect l="0" t="0" r="0" b="0"/>
            </a:stretch>
          </a:blipFill>
        </p:spPr>
      </p:sp>
      <p:sp>
        <p:nvSpPr>
          <p:cNvPr name="Freeform 9" id="9"/>
          <p:cNvSpPr/>
          <p:nvPr/>
        </p:nvSpPr>
        <p:spPr>
          <a:xfrm flipH="false" flipV="false" rot="0">
            <a:off x="7431908" y="3286960"/>
            <a:ext cx="10674513" cy="4565352"/>
          </a:xfrm>
          <a:custGeom>
            <a:avLst/>
            <a:gdLst/>
            <a:ahLst/>
            <a:cxnLst/>
            <a:rect r="r" b="b" t="t" l="l"/>
            <a:pathLst>
              <a:path h="4565352" w="10674513">
                <a:moveTo>
                  <a:pt x="0" y="0"/>
                </a:moveTo>
                <a:lnTo>
                  <a:pt x="10674513" y="0"/>
                </a:lnTo>
                <a:lnTo>
                  <a:pt x="10674513" y="4565352"/>
                </a:lnTo>
                <a:lnTo>
                  <a:pt x="0" y="4565352"/>
                </a:lnTo>
                <a:lnTo>
                  <a:pt x="0" y="0"/>
                </a:lnTo>
                <a:close/>
              </a:path>
            </a:pathLst>
          </a:custGeom>
          <a:blipFill>
            <a:blip r:embed="rId13"/>
            <a:stretch>
              <a:fillRect l="0" t="0" r="0" b="0"/>
            </a:stretch>
          </a:blipFill>
        </p:spPr>
      </p:sp>
      <p:sp>
        <p:nvSpPr>
          <p:cNvPr name="TextBox 10" id="10"/>
          <p:cNvSpPr txBox="true"/>
          <p:nvPr/>
        </p:nvSpPr>
        <p:spPr>
          <a:xfrm rot="0">
            <a:off x="1217434" y="541670"/>
            <a:ext cx="14845920" cy="1828800"/>
          </a:xfrm>
          <a:prstGeom prst="rect">
            <a:avLst/>
          </a:prstGeom>
        </p:spPr>
        <p:txBody>
          <a:bodyPr anchor="t" rtlCol="false" tIns="0" lIns="0" bIns="0" rIns="0">
            <a:spAutoFit/>
          </a:bodyPr>
          <a:lstStyle/>
          <a:p>
            <a:pPr algn="ctr">
              <a:lnSpc>
                <a:spcPts val="4850"/>
              </a:lnSpc>
            </a:pPr>
            <a:r>
              <a:rPr lang="en-US" sz="4042">
                <a:solidFill>
                  <a:srgbClr val="FFFFFF"/>
                </a:solidFill>
                <a:latin typeface="Now Bold"/>
              </a:rPr>
              <a:t> 4.2 R CODE FOR LOGISTIC REGRESSION MODEL CONTINUED</a:t>
            </a:r>
          </a:p>
          <a:p>
            <a:pPr marL="0" indent="0" lvl="0">
              <a:lnSpc>
                <a:spcPts val="485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634701" y="303506"/>
            <a:ext cx="16655215" cy="996964"/>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TASK 2 : DATABASES Q1 &amp; Q2</a:t>
            </a:r>
          </a:p>
        </p:txBody>
      </p:sp>
      <p:sp>
        <p:nvSpPr>
          <p:cNvPr name="Freeform 3" id="3"/>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9998" y="1826211"/>
            <a:ext cx="7365405" cy="5092343"/>
          </a:xfrm>
          <a:custGeom>
            <a:avLst/>
            <a:gdLst/>
            <a:ahLst/>
            <a:cxnLst/>
            <a:rect r="r" b="b" t="t" l="l"/>
            <a:pathLst>
              <a:path h="5092343" w="7365405">
                <a:moveTo>
                  <a:pt x="0" y="0"/>
                </a:moveTo>
                <a:lnTo>
                  <a:pt x="7365404" y="0"/>
                </a:lnTo>
                <a:lnTo>
                  <a:pt x="7365404" y="5092343"/>
                </a:lnTo>
                <a:lnTo>
                  <a:pt x="0" y="5092343"/>
                </a:lnTo>
                <a:lnTo>
                  <a:pt x="0" y="0"/>
                </a:lnTo>
                <a:close/>
              </a:path>
            </a:pathLst>
          </a:custGeom>
          <a:blipFill>
            <a:blip r:embed="rId4"/>
            <a:stretch>
              <a:fillRect l="-13686" t="-9954" r="-17649" b="0"/>
            </a:stretch>
          </a:blipFill>
        </p:spPr>
      </p:sp>
      <p:sp>
        <p:nvSpPr>
          <p:cNvPr name="Freeform 5" id="5"/>
          <p:cNvSpPr/>
          <p:nvPr/>
        </p:nvSpPr>
        <p:spPr>
          <a:xfrm flipH="false" flipV="false" rot="0">
            <a:off x="7902128" y="1826211"/>
            <a:ext cx="3444251" cy="5092343"/>
          </a:xfrm>
          <a:custGeom>
            <a:avLst/>
            <a:gdLst/>
            <a:ahLst/>
            <a:cxnLst/>
            <a:rect r="r" b="b" t="t" l="l"/>
            <a:pathLst>
              <a:path h="5092343" w="3444251">
                <a:moveTo>
                  <a:pt x="0" y="0"/>
                </a:moveTo>
                <a:lnTo>
                  <a:pt x="3444251" y="0"/>
                </a:lnTo>
                <a:lnTo>
                  <a:pt x="3444251" y="5092343"/>
                </a:lnTo>
                <a:lnTo>
                  <a:pt x="0" y="5092343"/>
                </a:lnTo>
                <a:lnTo>
                  <a:pt x="0" y="0"/>
                </a:lnTo>
                <a:close/>
              </a:path>
            </a:pathLst>
          </a:custGeom>
          <a:blipFill>
            <a:blip r:embed="rId5"/>
            <a:stretch>
              <a:fillRect l="0" t="0" r="-94013" b="0"/>
            </a:stretch>
          </a:blipFill>
        </p:spPr>
      </p:sp>
      <p:sp>
        <p:nvSpPr>
          <p:cNvPr name="Freeform 6" id="6"/>
          <p:cNvSpPr/>
          <p:nvPr/>
        </p:nvSpPr>
        <p:spPr>
          <a:xfrm flipH="false" flipV="false" rot="0">
            <a:off x="11641654" y="1826211"/>
            <a:ext cx="6341967" cy="5092343"/>
          </a:xfrm>
          <a:custGeom>
            <a:avLst/>
            <a:gdLst/>
            <a:ahLst/>
            <a:cxnLst/>
            <a:rect r="r" b="b" t="t" l="l"/>
            <a:pathLst>
              <a:path h="5092343" w="6341967">
                <a:moveTo>
                  <a:pt x="0" y="0"/>
                </a:moveTo>
                <a:lnTo>
                  <a:pt x="6341966" y="0"/>
                </a:lnTo>
                <a:lnTo>
                  <a:pt x="6341966" y="5092343"/>
                </a:lnTo>
                <a:lnTo>
                  <a:pt x="0" y="5092343"/>
                </a:lnTo>
                <a:lnTo>
                  <a:pt x="0" y="0"/>
                </a:lnTo>
                <a:close/>
              </a:path>
            </a:pathLst>
          </a:custGeom>
          <a:blipFill>
            <a:blip r:embed="rId6"/>
            <a:stretch>
              <a:fillRect l="0" t="0" r="-33586"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476458" y="300038"/>
            <a:ext cx="16655215" cy="728662"/>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TASK 2 : DATABASES Q1 &amp; Q2 CONTINUED</a:t>
            </a:r>
          </a:p>
        </p:txBody>
      </p:sp>
      <p:sp>
        <p:nvSpPr>
          <p:cNvPr name="Freeform 3" id="3"/>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7228" y="1220168"/>
            <a:ext cx="17833544" cy="3723990"/>
          </a:xfrm>
          <a:custGeom>
            <a:avLst/>
            <a:gdLst/>
            <a:ahLst/>
            <a:cxnLst/>
            <a:rect r="r" b="b" t="t" l="l"/>
            <a:pathLst>
              <a:path h="3723990" w="17833544">
                <a:moveTo>
                  <a:pt x="0" y="0"/>
                </a:moveTo>
                <a:lnTo>
                  <a:pt x="17833544" y="0"/>
                </a:lnTo>
                <a:lnTo>
                  <a:pt x="17833544" y="3723990"/>
                </a:lnTo>
                <a:lnTo>
                  <a:pt x="0" y="3723990"/>
                </a:lnTo>
                <a:lnTo>
                  <a:pt x="0" y="0"/>
                </a:lnTo>
                <a:close/>
              </a:path>
            </a:pathLst>
          </a:custGeom>
          <a:blipFill>
            <a:blip r:embed="rId4"/>
            <a:stretch>
              <a:fillRect l="-4634" t="-10590" r="0" b="-177"/>
            </a:stretch>
          </a:blipFill>
        </p:spPr>
      </p:sp>
      <p:sp>
        <p:nvSpPr>
          <p:cNvPr name="Freeform 5" id="5"/>
          <p:cNvSpPr/>
          <p:nvPr/>
        </p:nvSpPr>
        <p:spPr>
          <a:xfrm flipH="false" flipV="false" rot="0">
            <a:off x="11436851" y="5143500"/>
            <a:ext cx="6623921" cy="4960972"/>
          </a:xfrm>
          <a:custGeom>
            <a:avLst/>
            <a:gdLst/>
            <a:ahLst/>
            <a:cxnLst/>
            <a:rect r="r" b="b" t="t" l="l"/>
            <a:pathLst>
              <a:path h="4960972" w="6623921">
                <a:moveTo>
                  <a:pt x="0" y="0"/>
                </a:moveTo>
                <a:lnTo>
                  <a:pt x="6623921" y="0"/>
                </a:lnTo>
                <a:lnTo>
                  <a:pt x="6623921" y="4960972"/>
                </a:lnTo>
                <a:lnTo>
                  <a:pt x="0" y="4960972"/>
                </a:lnTo>
                <a:lnTo>
                  <a:pt x="0" y="0"/>
                </a:lnTo>
                <a:close/>
              </a:path>
            </a:pathLst>
          </a:custGeom>
          <a:blipFill>
            <a:blip r:embed="rId5"/>
            <a:stretch>
              <a:fillRect l="-15093" t="-9212" r="-63822" b="0"/>
            </a:stretch>
          </a:blipFill>
        </p:spPr>
      </p:sp>
      <p:grpSp>
        <p:nvGrpSpPr>
          <p:cNvPr name="Group 6" id="6"/>
          <p:cNvGrpSpPr/>
          <p:nvPr/>
        </p:nvGrpSpPr>
        <p:grpSpPr>
          <a:xfrm rot="0">
            <a:off x="8367673" y="8696673"/>
            <a:ext cx="2804904" cy="619064"/>
            <a:chOff x="0" y="0"/>
            <a:chExt cx="812800" cy="179391"/>
          </a:xfrm>
        </p:grpSpPr>
        <p:sp>
          <p:nvSpPr>
            <p:cNvPr name="Freeform 7" id="7"/>
            <p:cNvSpPr/>
            <p:nvPr/>
          </p:nvSpPr>
          <p:spPr>
            <a:xfrm flipH="false" flipV="false" rot="0">
              <a:off x="0" y="0"/>
              <a:ext cx="812800" cy="179391"/>
            </a:xfrm>
            <a:custGeom>
              <a:avLst/>
              <a:gdLst/>
              <a:ahLst/>
              <a:cxnLst/>
              <a:rect r="r" b="b" t="t" l="l"/>
              <a:pathLst>
                <a:path h="179391" w="812800">
                  <a:moveTo>
                    <a:pt x="0" y="0"/>
                  </a:moveTo>
                  <a:lnTo>
                    <a:pt x="609600" y="0"/>
                  </a:lnTo>
                  <a:lnTo>
                    <a:pt x="812800" y="89696"/>
                  </a:lnTo>
                  <a:lnTo>
                    <a:pt x="609600" y="179391"/>
                  </a:lnTo>
                  <a:lnTo>
                    <a:pt x="0" y="179391"/>
                  </a:lnTo>
                  <a:lnTo>
                    <a:pt x="203200" y="89696"/>
                  </a:lnTo>
                  <a:lnTo>
                    <a:pt x="0" y="0"/>
                  </a:lnTo>
                  <a:close/>
                </a:path>
              </a:pathLst>
            </a:custGeom>
            <a:solidFill>
              <a:srgbClr val="0071C9"/>
            </a:solidFill>
          </p:spPr>
        </p:sp>
        <p:sp>
          <p:nvSpPr>
            <p:cNvPr name="TextBox 8" id="8"/>
            <p:cNvSpPr txBox="true"/>
            <p:nvPr/>
          </p:nvSpPr>
          <p:spPr>
            <a:xfrm>
              <a:off x="177800" y="-38100"/>
              <a:ext cx="558800" cy="217491"/>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3830510" y="5134658"/>
            <a:ext cx="1684165" cy="1751901"/>
            <a:chOff x="0" y="0"/>
            <a:chExt cx="781374" cy="812800"/>
          </a:xfrm>
        </p:grpSpPr>
        <p:sp>
          <p:nvSpPr>
            <p:cNvPr name="Freeform 10" id="10"/>
            <p:cNvSpPr/>
            <p:nvPr/>
          </p:nvSpPr>
          <p:spPr>
            <a:xfrm flipH="false" flipV="false" rot="0">
              <a:off x="0" y="0"/>
              <a:ext cx="781374" cy="812800"/>
            </a:xfrm>
            <a:custGeom>
              <a:avLst/>
              <a:gdLst/>
              <a:ahLst/>
              <a:cxnLst/>
              <a:rect r="r" b="b" t="t" l="l"/>
              <a:pathLst>
                <a:path h="812800" w="781374">
                  <a:moveTo>
                    <a:pt x="390687" y="0"/>
                  </a:moveTo>
                  <a:lnTo>
                    <a:pt x="0" y="406400"/>
                  </a:lnTo>
                  <a:lnTo>
                    <a:pt x="203200" y="406400"/>
                  </a:lnTo>
                  <a:lnTo>
                    <a:pt x="203200" y="812800"/>
                  </a:lnTo>
                  <a:lnTo>
                    <a:pt x="578174" y="812800"/>
                  </a:lnTo>
                  <a:lnTo>
                    <a:pt x="578174" y="406400"/>
                  </a:lnTo>
                  <a:lnTo>
                    <a:pt x="781374" y="406400"/>
                  </a:lnTo>
                  <a:lnTo>
                    <a:pt x="390687" y="0"/>
                  </a:lnTo>
                  <a:close/>
                </a:path>
              </a:pathLst>
            </a:custGeom>
            <a:solidFill>
              <a:srgbClr val="127EBB"/>
            </a:solidFill>
          </p:spPr>
        </p:sp>
        <p:sp>
          <p:nvSpPr>
            <p:cNvPr name="TextBox 11" id="11"/>
            <p:cNvSpPr txBox="true"/>
            <p:nvPr/>
          </p:nvSpPr>
          <p:spPr>
            <a:xfrm>
              <a:off x="203200" y="63500"/>
              <a:ext cx="374974" cy="749300"/>
            </a:xfrm>
            <a:prstGeom prst="rect">
              <a:avLst/>
            </a:prstGeom>
          </p:spPr>
          <p:txBody>
            <a:bodyPr anchor="ctr" rtlCol="false" tIns="50800" lIns="50800" bIns="50800" rIns="50800"/>
            <a:lstStyle/>
            <a:p>
              <a:pPr algn="ctr">
                <a:lnSpc>
                  <a:spcPts val="2605"/>
                </a:lnSpc>
              </a:pPr>
            </a:p>
          </p:txBody>
        </p:sp>
      </p:grpSp>
      <p:sp>
        <p:nvSpPr>
          <p:cNvPr name="TextBox 12" id="12"/>
          <p:cNvSpPr txBox="true"/>
          <p:nvPr/>
        </p:nvSpPr>
        <p:spPr>
          <a:xfrm rot="0">
            <a:off x="2818895" y="8696960"/>
            <a:ext cx="6000722" cy="578129"/>
          </a:xfrm>
          <a:prstGeom prst="rect">
            <a:avLst/>
          </a:prstGeom>
        </p:spPr>
        <p:txBody>
          <a:bodyPr anchor="t" rtlCol="false" tIns="0" lIns="0" bIns="0" rIns="0">
            <a:spAutoFit/>
          </a:bodyPr>
          <a:lstStyle/>
          <a:p>
            <a:pPr algn="ctr">
              <a:lnSpc>
                <a:spcPts val="4774"/>
              </a:lnSpc>
              <a:spcBef>
                <a:spcPct val="0"/>
              </a:spcBef>
            </a:pPr>
            <a:r>
              <a:rPr lang="en-US" sz="3459">
                <a:solidFill>
                  <a:srgbClr val="FFFFFF"/>
                </a:solidFill>
                <a:latin typeface="DM Sans Bold"/>
              </a:rPr>
              <a:t>Renaming the columns</a:t>
            </a:r>
          </a:p>
        </p:txBody>
      </p:sp>
      <p:sp>
        <p:nvSpPr>
          <p:cNvPr name="TextBox 13" id="13"/>
          <p:cNvSpPr txBox="true"/>
          <p:nvPr/>
        </p:nvSpPr>
        <p:spPr>
          <a:xfrm rot="0">
            <a:off x="2232041" y="7019909"/>
            <a:ext cx="7915891" cy="589898"/>
          </a:xfrm>
          <a:prstGeom prst="rect">
            <a:avLst/>
          </a:prstGeom>
        </p:spPr>
        <p:txBody>
          <a:bodyPr anchor="t" rtlCol="false" tIns="0" lIns="0" bIns="0" rIns="0">
            <a:spAutoFit/>
          </a:bodyPr>
          <a:lstStyle/>
          <a:p>
            <a:pPr algn="ctr">
              <a:lnSpc>
                <a:spcPts val="4885"/>
              </a:lnSpc>
              <a:spcBef>
                <a:spcPct val="0"/>
              </a:spcBef>
            </a:pPr>
            <a:r>
              <a:rPr lang="en-US" sz="3539">
                <a:solidFill>
                  <a:srgbClr val="FFFFFF"/>
                </a:solidFill>
                <a:latin typeface="DM Sans Bold"/>
              </a:rPr>
              <a:t>Combining test, target and training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028700" y="300038"/>
            <a:ext cx="16655215" cy="728662"/>
          </a:xfrm>
          <a:prstGeom prst="rect">
            <a:avLst/>
          </a:prstGeom>
        </p:spPr>
        <p:txBody>
          <a:bodyPr anchor="t" rtlCol="false" tIns="0" lIns="0" bIns="0" rIns="0">
            <a:spAutoFit/>
          </a:bodyPr>
          <a:lstStyle/>
          <a:p>
            <a:pPr algn="ctr" marL="0" indent="0" lvl="0">
              <a:lnSpc>
                <a:spcPts val="5724"/>
              </a:lnSpc>
              <a:spcBef>
                <a:spcPct val="0"/>
              </a:spcBef>
            </a:pPr>
            <a:r>
              <a:rPr lang="en-US" sz="4770">
                <a:solidFill>
                  <a:srgbClr val="FFFFFF"/>
                </a:solidFill>
                <a:latin typeface="Now Bold"/>
              </a:rPr>
              <a:t>TASK 2 : DATABASES Q3 &amp; Q4</a:t>
            </a:r>
          </a:p>
        </p:txBody>
      </p:sp>
      <p:sp>
        <p:nvSpPr>
          <p:cNvPr name="Freeform 3" id="3"/>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85259" y="1223763"/>
            <a:ext cx="12293131" cy="4884590"/>
          </a:xfrm>
          <a:custGeom>
            <a:avLst/>
            <a:gdLst/>
            <a:ahLst/>
            <a:cxnLst/>
            <a:rect r="r" b="b" t="t" l="l"/>
            <a:pathLst>
              <a:path h="4884590" w="12293131">
                <a:moveTo>
                  <a:pt x="0" y="0"/>
                </a:moveTo>
                <a:lnTo>
                  <a:pt x="12293131" y="0"/>
                </a:lnTo>
                <a:lnTo>
                  <a:pt x="12293131" y="4884589"/>
                </a:lnTo>
                <a:lnTo>
                  <a:pt x="0" y="4884589"/>
                </a:lnTo>
                <a:lnTo>
                  <a:pt x="0" y="0"/>
                </a:lnTo>
                <a:close/>
              </a:path>
            </a:pathLst>
          </a:custGeom>
          <a:blipFill>
            <a:blip r:embed="rId4"/>
            <a:stretch>
              <a:fillRect l="-10527" t="-11986" r="0" b="0"/>
            </a:stretch>
          </a:blipFill>
        </p:spPr>
      </p:sp>
      <p:sp>
        <p:nvSpPr>
          <p:cNvPr name="Freeform 5" id="5"/>
          <p:cNvSpPr/>
          <p:nvPr/>
        </p:nvSpPr>
        <p:spPr>
          <a:xfrm flipH="false" flipV="false" rot="0">
            <a:off x="3585259" y="6665517"/>
            <a:ext cx="7934851" cy="2917166"/>
          </a:xfrm>
          <a:custGeom>
            <a:avLst/>
            <a:gdLst/>
            <a:ahLst/>
            <a:cxnLst/>
            <a:rect r="r" b="b" t="t" l="l"/>
            <a:pathLst>
              <a:path h="2917166" w="7934851">
                <a:moveTo>
                  <a:pt x="0" y="0"/>
                </a:moveTo>
                <a:lnTo>
                  <a:pt x="7934851" y="0"/>
                </a:lnTo>
                <a:lnTo>
                  <a:pt x="7934851" y="2917166"/>
                </a:lnTo>
                <a:lnTo>
                  <a:pt x="0" y="2917166"/>
                </a:lnTo>
                <a:lnTo>
                  <a:pt x="0" y="0"/>
                </a:lnTo>
                <a:close/>
              </a:path>
            </a:pathLst>
          </a:custGeom>
          <a:blipFill>
            <a:blip r:embed="rId5"/>
            <a:stretch>
              <a:fillRect l="-7743" t="-25385" r="-50765" b="-47978"/>
            </a:stretch>
          </a:blipFill>
        </p:spPr>
      </p:sp>
      <p:sp>
        <p:nvSpPr>
          <p:cNvPr name="Freeform 6" id="6"/>
          <p:cNvSpPr/>
          <p:nvPr/>
        </p:nvSpPr>
        <p:spPr>
          <a:xfrm flipH="false" flipV="false" rot="0">
            <a:off x="12005814" y="6665517"/>
            <a:ext cx="3872575" cy="2917166"/>
          </a:xfrm>
          <a:custGeom>
            <a:avLst/>
            <a:gdLst/>
            <a:ahLst/>
            <a:cxnLst/>
            <a:rect r="r" b="b" t="t" l="l"/>
            <a:pathLst>
              <a:path h="2917166" w="3872575">
                <a:moveTo>
                  <a:pt x="0" y="0"/>
                </a:moveTo>
                <a:lnTo>
                  <a:pt x="3872576" y="0"/>
                </a:lnTo>
                <a:lnTo>
                  <a:pt x="3872576" y="2917166"/>
                </a:lnTo>
                <a:lnTo>
                  <a:pt x="0" y="2917166"/>
                </a:lnTo>
                <a:lnTo>
                  <a:pt x="0" y="0"/>
                </a:lnTo>
                <a:close/>
              </a:path>
            </a:pathLst>
          </a:custGeom>
          <a:blipFill>
            <a:blip r:embed="rId6"/>
            <a:stretch>
              <a:fillRect l="-13205" t="-6476" r="-29427" b="-45854"/>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533666" y="670279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Freeform 7" id="7"/>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9" id="9"/>
          <p:cNvSpPr/>
          <p:nvPr/>
        </p:nvSpPr>
        <p:spPr>
          <a:xfrm flipH="true" flipV="true">
            <a:off x="2750911" y="5498629"/>
            <a:ext cx="586120" cy="0"/>
          </a:xfrm>
          <a:prstGeom prst="line">
            <a:avLst/>
          </a:prstGeom>
          <a:ln cap="flat" w="47625">
            <a:solidFill>
              <a:srgbClr val="4BD1FB"/>
            </a:solidFill>
            <a:prstDash val="solid"/>
            <a:headEnd type="none" len="sm" w="sm"/>
            <a:tailEnd type="none" len="sm" w="sm"/>
          </a:ln>
        </p:spPr>
      </p:sp>
      <p:sp>
        <p:nvSpPr>
          <p:cNvPr name="AutoShape 10" id="10"/>
          <p:cNvSpPr/>
          <p:nvPr/>
        </p:nvSpPr>
        <p:spPr>
          <a:xfrm flipH="true" flipV="true">
            <a:off x="2687955" y="6633844"/>
            <a:ext cx="586120" cy="0"/>
          </a:xfrm>
          <a:prstGeom prst="line">
            <a:avLst/>
          </a:prstGeom>
          <a:ln cap="flat" w="47625">
            <a:solidFill>
              <a:srgbClr val="4BD1FB"/>
            </a:solidFill>
            <a:prstDash val="solid"/>
            <a:headEnd type="none" len="sm" w="sm"/>
            <a:tailEnd type="none" len="sm" w="sm"/>
          </a:ln>
        </p:spPr>
      </p:sp>
      <p:sp>
        <p:nvSpPr>
          <p:cNvPr name="Freeform 11" id="11"/>
          <p:cNvSpPr/>
          <p:nvPr/>
        </p:nvSpPr>
        <p:spPr>
          <a:xfrm flipH="false" flipV="false" rot="0">
            <a:off x="10193473" y="3785723"/>
            <a:ext cx="7533666" cy="5019305"/>
          </a:xfrm>
          <a:custGeom>
            <a:avLst/>
            <a:gdLst/>
            <a:ahLst/>
            <a:cxnLst/>
            <a:rect r="r" b="b" t="t" l="l"/>
            <a:pathLst>
              <a:path h="5019305" w="7533666">
                <a:moveTo>
                  <a:pt x="0" y="0"/>
                </a:moveTo>
                <a:lnTo>
                  <a:pt x="7533666" y="0"/>
                </a:lnTo>
                <a:lnTo>
                  <a:pt x="7533666" y="5019305"/>
                </a:lnTo>
                <a:lnTo>
                  <a:pt x="0" y="5019305"/>
                </a:lnTo>
                <a:lnTo>
                  <a:pt x="0" y="0"/>
                </a:lnTo>
                <a:close/>
              </a:path>
            </a:pathLst>
          </a:custGeom>
          <a:blipFill>
            <a:blip r:embed="rId12"/>
            <a:stretch>
              <a:fillRect l="0" t="0" r="0" b="0"/>
            </a:stretch>
          </a:blipFill>
        </p:spPr>
      </p:sp>
      <p:sp>
        <p:nvSpPr>
          <p:cNvPr name="TextBox 12" id="12"/>
          <p:cNvSpPr txBox="true"/>
          <p:nvPr/>
        </p:nvSpPr>
        <p:spPr>
          <a:xfrm rot="0">
            <a:off x="2200256" y="2194237"/>
            <a:ext cx="8927370" cy="971550"/>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DATA VISUALIZATION</a:t>
            </a:r>
          </a:p>
        </p:txBody>
      </p:sp>
      <p:sp>
        <p:nvSpPr>
          <p:cNvPr name="TextBox 13" id="13"/>
          <p:cNvSpPr txBox="true"/>
          <p:nvPr/>
        </p:nvSpPr>
        <p:spPr>
          <a:xfrm rot="0">
            <a:off x="2533666" y="440837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14" id="14"/>
          <p:cNvSpPr txBox="true"/>
          <p:nvPr/>
        </p:nvSpPr>
        <p:spPr>
          <a:xfrm rot="0">
            <a:off x="2533666" y="555679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5" id="15"/>
          <p:cNvSpPr txBox="true"/>
          <p:nvPr/>
        </p:nvSpPr>
        <p:spPr>
          <a:xfrm rot="0">
            <a:off x="3491320" y="4451811"/>
            <a:ext cx="6345242" cy="555139"/>
          </a:xfrm>
          <a:prstGeom prst="rect">
            <a:avLst/>
          </a:prstGeom>
        </p:spPr>
        <p:txBody>
          <a:bodyPr anchor="t" rtlCol="false" tIns="0" lIns="0" bIns="0" rIns="0">
            <a:spAutoFit/>
          </a:bodyPr>
          <a:lstStyle/>
          <a:p>
            <a:pPr algn="l" marL="0" indent="0" lvl="0">
              <a:lnSpc>
                <a:spcPts val="4437"/>
              </a:lnSpc>
              <a:spcBef>
                <a:spcPct val="0"/>
              </a:spcBef>
            </a:pPr>
            <a:r>
              <a:rPr lang="en-US" sz="3215">
                <a:solidFill>
                  <a:srgbClr val="FFFFFF"/>
                </a:solidFill>
                <a:latin typeface="DM Sans"/>
              </a:rPr>
              <a:t>Essential correlations with target</a:t>
            </a:r>
          </a:p>
        </p:txBody>
      </p:sp>
      <p:sp>
        <p:nvSpPr>
          <p:cNvPr name="TextBox 16" id="16"/>
          <p:cNvSpPr txBox="true"/>
          <p:nvPr/>
        </p:nvSpPr>
        <p:spPr>
          <a:xfrm rot="0">
            <a:off x="3491320" y="5587026"/>
            <a:ext cx="6345242" cy="555139"/>
          </a:xfrm>
          <a:prstGeom prst="rect">
            <a:avLst/>
          </a:prstGeom>
        </p:spPr>
        <p:txBody>
          <a:bodyPr anchor="t" rtlCol="false" tIns="0" lIns="0" bIns="0" rIns="0">
            <a:spAutoFit/>
          </a:bodyPr>
          <a:lstStyle/>
          <a:p>
            <a:pPr algn="l" marL="0" indent="0" lvl="0">
              <a:lnSpc>
                <a:spcPts val="4437"/>
              </a:lnSpc>
              <a:spcBef>
                <a:spcPct val="0"/>
              </a:spcBef>
            </a:pPr>
            <a:r>
              <a:rPr lang="en-US" sz="3215">
                <a:solidFill>
                  <a:srgbClr val="FFFFFF"/>
                </a:solidFill>
                <a:latin typeface="DM Sans"/>
              </a:rPr>
              <a:t>Key influencers diagram</a:t>
            </a:r>
          </a:p>
        </p:txBody>
      </p:sp>
      <p:sp>
        <p:nvSpPr>
          <p:cNvPr name="TextBox 17" id="17"/>
          <p:cNvSpPr txBox="true"/>
          <p:nvPr/>
        </p:nvSpPr>
        <p:spPr>
          <a:xfrm rot="0">
            <a:off x="3491320" y="6724332"/>
            <a:ext cx="6345242" cy="555139"/>
          </a:xfrm>
          <a:prstGeom prst="rect">
            <a:avLst/>
          </a:prstGeom>
        </p:spPr>
        <p:txBody>
          <a:bodyPr anchor="t" rtlCol="false" tIns="0" lIns="0" bIns="0" rIns="0">
            <a:spAutoFit/>
          </a:bodyPr>
          <a:lstStyle/>
          <a:p>
            <a:pPr algn="l" marL="0" indent="0" lvl="0">
              <a:lnSpc>
                <a:spcPts val="4437"/>
              </a:lnSpc>
              <a:spcBef>
                <a:spcPct val="0"/>
              </a:spcBef>
            </a:pPr>
            <a:r>
              <a:rPr lang="en-US" sz="3215">
                <a:solidFill>
                  <a:srgbClr val="FFFFFF"/>
                </a:solidFill>
                <a:latin typeface="DM Sans"/>
              </a:rPr>
              <a:t>Histograms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DAF2KFA-3l0</dc:identifier>
  <dcterms:modified xsi:type="dcterms:W3CDTF">2011-08-01T06:04:30Z</dcterms:modified>
  <cp:revision>1</cp:revision>
  <dc:title>POA ASSIGNMENT</dc:title>
</cp:coreProperties>
</file>